
<file path=[Content_Types].xml><?xml version="1.0" encoding="utf-8"?>
<Types xmlns="http://schemas.openxmlformats.org/package/2006/content-types">
  <Default Extension="xlsm" ContentType="application/vnd.ms-excel.sheet.macroEnabled.12"/>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23"/>
  </p:notesMasterIdLst>
  <p:handoutMasterIdLst>
    <p:handoutMasterId r:id="rId24"/>
  </p:handoutMasterIdLst>
  <p:sldIdLst>
    <p:sldId id="408" r:id="rId2"/>
    <p:sldId id="478" r:id="rId3"/>
    <p:sldId id="454" r:id="rId4"/>
    <p:sldId id="475" r:id="rId5"/>
    <p:sldId id="499" r:id="rId6"/>
    <p:sldId id="495" r:id="rId7"/>
    <p:sldId id="502" r:id="rId8"/>
    <p:sldId id="520" r:id="rId9"/>
    <p:sldId id="518" r:id="rId10"/>
    <p:sldId id="517" r:id="rId11"/>
    <p:sldId id="519" r:id="rId12"/>
    <p:sldId id="515" r:id="rId13"/>
    <p:sldId id="516" r:id="rId14"/>
    <p:sldId id="501" r:id="rId15"/>
    <p:sldId id="461" r:id="rId16"/>
    <p:sldId id="462" r:id="rId17"/>
    <p:sldId id="522" r:id="rId18"/>
    <p:sldId id="523" r:id="rId19"/>
    <p:sldId id="524" r:id="rId20"/>
    <p:sldId id="510" r:id="rId21"/>
    <p:sldId id="513" r:id="rId22"/>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CCC00"/>
    <a:srgbClr val="1EA621"/>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15" autoAdjust="0"/>
    <p:restoredTop sz="86358" autoAdjust="0"/>
  </p:normalViewPr>
  <p:slideViewPr>
    <p:cSldViewPr>
      <p:cViewPr varScale="1">
        <p:scale>
          <a:sx n="110" d="100"/>
          <a:sy n="110" d="100"/>
        </p:scale>
        <p:origin x="-45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7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0146" name="Rectangle 2"/>
          <p:cNvSpPr>
            <a:spLocks noGrp="1" noChangeArrowheads="1"/>
          </p:cNvSpPr>
          <p:nvPr>
            <p:ph type="hdr" sz="quarter"/>
          </p:nvPr>
        </p:nvSpPr>
        <p:spPr bwMode="auto">
          <a:xfrm>
            <a:off x="3" y="3"/>
            <a:ext cx="4029825" cy="350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01" tIns="46501" rIns="93001" bIns="46501" numCol="1" anchor="t" anchorCtr="0" compatLnSpc="1">
            <a:prstTxWarp prst="textNoShape">
              <a:avLst/>
            </a:prstTxWarp>
          </a:bodyPr>
          <a:lstStyle>
            <a:lvl1pPr defTabSz="930762">
              <a:defRPr sz="1200"/>
            </a:lvl1pPr>
          </a:lstStyle>
          <a:p>
            <a:endParaRPr lang="en-US" dirty="0"/>
          </a:p>
        </p:txBody>
      </p:sp>
      <p:sp>
        <p:nvSpPr>
          <p:cNvPr id="390147" name="Rectangle 3"/>
          <p:cNvSpPr>
            <a:spLocks noGrp="1" noChangeArrowheads="1"/>
          </p:cNvSpPr>
          <p:nvPr>
            <p:ph type="dt" sz="quarter" idx="1"/>
          </p:nvPr>
        </p:nvSpPr>
        <p:spPr bwMode="auto">
          <a:xfrm>
            <a:off x="5264981" y="3"/>
            <a:ext cx="4029825" cy="350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01" tIns="46501" rIns="93001" bIns="46501" numCol="1" anchor="t" anchorCtr="0" compatLnSpc="1">
            <a:prstTxWarp prst="textNoShape">
              <a:avLst/>
            </a:prstTxWarp>
          </a:bodyPr>
          <a:lstStyle>
            <a:lvl1pPr algn="r" defTabSz="930762">
              <a:defRPr sz="1200"/>
            </a:lvl1pPr>
          </a:lstStyle>
          <a:p>
            <a:endParaRPr lang="en-US" dirty="0"/>
          </a:p>
        </p:txBody>
      </p:sp>
      <p:sp>
        <p:nvSpPr>
          <p:cNvPr id="390148" name="Rectangle 4"/>
          <p:cNvSpPr>
            <a:spLocks noGrp="1" noChangeArrowheads="1"/>
          </p:cNvSpPr>
          <p:nvPr>
            <p:ph type="ftr" sz="quarter" idx="2"/>
          </p:nvPr>
        </p:nvSpPr>
        <p:spPr bwMode="auto">
          <a:xfrm>
            <a:off x="3" y="6658122"/>
            <a:ext cx="4029825" cy="350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01" tIns="46501" rIns="93001" bIns="46501" numCol="1" anchor="b" anchorCtr="0" compatLnSpc="1">
            <a:prstTxWarp prst="textNoShape">
              <a:avLst/>
            </a:prstTxWarp>
          </a:bodyPr>
          <a:lstStyle>
            <a:lvl1pPr defTabSz="930762">
              <a:defRPr sz="1200"/>
            </a:lvl1pPr>
          </a:lstStyle>
          <a:p>
            <a:endParaRPr lang="en-US" dirty="0"/>
          </a:p>
        </p:txBody>
      </p:sp>
      <p:sp>
        <p:nvSpPr>
          <p:cNvPr id="390149" name="Rectangle 5"/>
          <p:cNvSpPr>
            <a:spLocks noGrp="1" noChangeArrowheads="1"/>
          </p:cNvSpPr>
          <p:nvPr>
            <p:ph type="sldNum" sz="quarter" idx="3"/>
          </p:nvPr>
        </p:nvSpPr>
        <p:spPr bwMode="auto">
          <a:xfrm>
            <a:off x="5264981" y="6658122"/>
            <a:ext cx="4029825" cy="350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01" tIns="46501" rIns="93001" bIns="46501" numCol="1" anchor="b" anchorCtr="0" compatLnSpc="1">
            <a:prstTxWarp prst="textNoShape">
              <a:avLst/>
            </a:prstTxWarp>
          </a:bodyPr>
          <a:lstStyle>
            <a:lvl1pPr algn="r" defTabSz="930762">
              <a:defRPr sz="1200"/>
            </a:lvl1pPr>
          </a:lstStyle>
          <a:p>
            <a:fld id="{36495C0E-B22A-4765-AD58-8BB7F31BB661}" type="slidenum">
              <a:rPr lang="en-US"/>
              <a:pPr/>
              <a:t>‹#›</a:t>
            </a:fld>
            <a:endParaRPr lang="en-US" dirty="0"/>
          </a:p>
        </p:txBody>
      </p:sp>
    </p:spTree>
    <p:extLst>
      <p:ext uri="{BB962C8B-B14F-4D97-AF65-F5344CB8AC3E}">
        <p14:creationId xmlns:p14="http://schemas.microsoft.com/office/powerpoint/2010/main" val="1113620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3" y="3"/>
            <a:ext cx="4029825" cy="350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01" tIns="46501" rIns="93001" bIns="46501" numCol="1" anchor="t" anchorCtr="0" compatLnSpc="1">
            <a:prstTxWarp prst="textNoShape">
              <a:avLst/>
            </a:prstTxWarp>
          </a:bodyPr>
          <a:lstStyle>
            <a:lvl1pPr defTabSz="930762">
              <a:defRPr sz="1200"/>
            </a:lvl1pPr>
          </a:lstStyle>
          <a:p>
            <a:endParaRPr lang="en-US" dirty="0"/>
          </a:p>
        </p:txBody>
      </p:sp>
      <p:sp>
        <p:nvSpPr>
          <p:cNvPr id="156675" name="Rectangle 3"/>
          <p:cNvSpPr>
            <a:spLocks noGrp="1" noChangeArrowheads="1"/>
          </p:cNvSpPr>
          <p:nvPr>
            <p:ph type="dt" idx="1"/>
          </p:nvPr>
        </p:nvSpPr>
        <p:spPr bwMode="auto">
          <a:xfrm>
            <a:off x="5264981" y="3"/>
            <a:ext cx="4029825" cy="350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01" tIns="46501" rIns="93001" bIns="46501" numCol="1" anchor="t" anchorCtr="0" compatLnSpc="1">
            <a:prstTxWarp prst="textNoShape">
              <a:avLst/>
            </a:prstTxWarp>
          </a:bodyPr>
          <a:lstStyle>
            <a:lvl1pPr algn="r" defTabSz="930762">
              <a:defRPr sz="1200"/>
            </a:lvl1pPr>
          </a:lstStyle>
          <a:p>
            <a:endParaRPr lang="en-US" dirty="0"/>
          </a:p>
        </p:txBody>
      </p:sp>
      <p:sp>
        <p:nvSpPr>
          <p:cNvPr id="156676" name="Rectangle 4"/>
          <p:cNvSpPr>
            <a:spLocks noGrp="1" noRot="1" noChangeAspect="1" noChangeArrowheads="1" noTextEdit="1"/>
          </p:cNvSpPr>
          <p:nvPr>
            <p:ph type="sldImg" idx="2"/>
          </p:nvPr>
        </p:nvSpPr>
        <p:spPr bwMode="auto">
          <a:xfrm>
            <a:off x="2895600" y="525463"/>
            <a:ext cx="3506788" cy="26289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6677" name="Rectangle 5"/>
          <p:cNvSpPr>
            <a:spLocks noGrp="1" noChangeArrowheads="1"/>
          </p:cNvSpPr>
          <p:nvPr>
            <p:ph type="body" sz="quarter" idx="3"/>
          </p:nvPr>
        </p:nvSpPr>
        <p:spPr bwMode="auto">
          <a:xfrm>
            <a:off x="929963" y="3330662"/>
            <a:ext cx="7436481" cy="315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01" tIns="46501" rIns="93001" bIns="4650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6678" name="Rectangle 6"/>
          <p:cNvSpPr>
            <a:spLocks noGrp="1" noChangeArrowheads="1"/>
          </p:cNvSpPr>
          <p:nvPr>
            <p:ph type="ftr" sz="quarter" idx="4"/>
          </p:nvPr>
        </p:nvSpPr>
        <p:spPr bwMode="auto">
          <a:xfrm>
            <a:off x="3" y="6658122"/>
            <a:ext cx="4029825" cy="350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01" tIns="46501" rIns="93001" bIns="46501" numCol="1" anchor="b" anchorCtr="0" compatLnSpc="1">
            <a:prstTxWarp prst="textNoShape">
              <a:avLst/>
            </a:prstTxWarp>
          </a:bodyPr>
          <a:lstStyle>
            <a:lvl1pPr defTabSz="930762">
              <a:defRPr sz="1200"/>
            </a:lvl1pPr>
          </a:lstStyle>
          <a:p>
            <a:endParaRPr lang="en-US" dirty="0"/>
          </a:p>
        </p:txBody>
      </p:sp>
      <p:sp>
        <p:nvSpPr>
          <p:cNvPr id="156679" name="Rectangle 7"/>
          <p:cNvSpPr>
            <a:spLocks noGrp="1" noChangeArrowheads="1"/>
          </p:cNvSpPr>
          <p:nvPr>
            <p:ph type="sldNum" sz="quarter" idx="5"/>
          </p:nvPr>
        </p:nvSpPr>
        <p:spPr bwMode="auto">
          <a:xfrm>
            <a:off x="5264981" y="6658122"/>
            <a:ext cx="4029825" cy="350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01" tIns="46501" rIns="93001" bIns="46501" numCol="1" anchor="b" anchorCtr="0" compatLnSpc="1">
            <a:prstTxWarp prst="textNoShape">
              <a:avLst/>
            </a:prstTxWarp>
          </a:bodyPr>
          <a:lstStyle>
            <a:lvl1pPr algn="r" defTabSz="930762">
              <a:defRPr sz="1200"/>
            </a:lvl1pPr>
          </a:lstStyle>
          <a:p>
            <a:fld id="{1BB1ADE9-6848-4EC4-AAC2-9FAC6FFF2BD4}" type="slidenum">
              <a:rPr lang="en-US"/>
              <a:pPr/>
              <a:t>‹#›</a:t>
            </a:fld>
            <a:endParaRPr lang="en-US" dirty="0"/>
          </a:p>
        </p:txBody>
      </p:sp>
    </p:spTree>
    <p:extLst>
      <p:ext uri="{BB962C8B-B14F-4D97-AF65-F5344CB8AC3E}">
        <p14:creationId xmlns:p14="http://schemas.microsoft.com/office/powerpoint/2010/main" val="6396769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38C286-4BC7-4711-ABE0-BDC104577A5C}" type="slidenum">
              <a:rPr lang="en-US"/>
              <a:pPr/>
              <a:t>3</a:t>
            </a:fld>
            <a:endParaRPr lang="en-US" dirty="0"/>
          </a:p>
        </p:txBody>
      </p:sp>
      <p:sp>
        <p:nvSpPr>
          <p:cNvPr id="399362" name="Rectangle 2"/>
          <p:cNvSpPr>
            <a:spLocks noGrp="1" noRot="1" noChangeAspect="1" noChangeArrowheads="1" noTextEdit="1"/>
          </p:cNvSpPr>
          <p:nvPr>
            <p:ph type="sldImg"/>
          </p:nvPr>
        </p:nvSpPr>
        <p:spPr>
          <a:xfrm>
            <a:off x="2900363" y="527050"/>
            <a:ext cx="3502025" cy="2627313"/>
          </a:xfrm>
          <a:ln/>
        </p:spPr>
      </p:sp>
      <p:sp>
        <p:nvSpPr>
          <p:cNvPr id="399363" name="Rectangle 3"/>
          <p:cNvSpPr>
            <a:spLocks noGrp="1" noChangeArrowheads="1"/>
          </p:cNvSpPr>
          <p:nvPr>
            <p:ph type="body" idx="1"/>
          </p:nvPr>
        </p:nvSpPr>
        <p:spPr>
          <a:xfrm>
            <a:off x="929963" y="3330664"/>
            <a:ext cx="7436481" cy="3152919"/>
          </a:xfrm>
        </p:spPr>
        <p:txBody>
          <a:bodyPr/>
          <a:lstStyle/>
          <a:p>
            <a:r>
              <a:rPr lang="en-US" dirty="0"/>
              <a:t>Implications of being late or not getting SVPs involved:</a:t>
            </a:r>
          </a:p>
          <a:p>
            <a:endParaRPr lang="en-US" dirty="0"/>
          </a:p>
          <a:p>
            <a:pPr>
              <a:buFont typeface="Wingdings" pitchFamily="2" charset="2"/>
              <a:buChar char="Ø"/>
            </a:pPr>
            <a:r>
              <a:rPr lang="en-US" dirty="0"/>
              <a:t>Chair presentations of their plans happen in March or April (after comp and incentives allocated)</a:t>
            </a:r>
          </a:p>
          <a:p>
            <a:pPr>
              <a:buFont typeface="Wingdings" pitchFamily="2" charset="2"/>
              <a:buChar char="Ø"/>
            </a:pPr>
            <a:r>
              <a:rPr lang="en-US" dirty="0"/>
              <a:t>Budgets not loaded till March/April. Not Distributed to departments till </a:t>
            </a:r>
          </a:p>
          <a:p>
            <a:pPr>
              <a:buFont typeface="Wingdings" pitchFamily="2" charset="2"/>
              <a:buNone/>
            </a:pPr>
            <a:r>
              <a:rPr lang="en-US" dirty="0"/>
              <a:t>late May or beyond. </a:t>
            </a:r>
          </a:p>
          <a:p>
            <a:pPr>
              <a:buFont typeface="Wingdings" pitchFamily="2" charset="2"/>
              <a:buChar char="Ø"/>
            </a:pPr>
            <a:r>
              <a:rPr lang="en-US" dirty="0"/>
              <a:t>Significant unbudgeted items occur in first quarter of next year (note stats)</a:t>
            </a:r>
          </a:p>
          <a:p>
            <a:pPr>
              <a:buFont typeface="Wingdings" pitchFamily="2" charset="2"/>
              <a:buChar char="Ø"/>
            </a:pPr>
            <a:r>
              <a:rPr lang="en-US" dirty="0"/>
              <a:t> Significant rework by Finance and all of your departments. Lost support on:</a:t>
            </a:r>
          </a:p>
          <a:p>
            <a:pPr lvl="1">
              <a:buFontTx/>
              <a:buChar char="-"/>
            </a:pPr>
            <a:r>
              <a:rPr lang="en-US" dirty="0"/>
              <a:t>Market analysis</a:t>
            </a:r>
          </a:p>
          <a:p>
            <a:pPr lvl="1">
              <a:buFontTx/>
              <a:buChar char="-"/>
            </a:pPr>
            <a:r>
              <a:rPr lang="en-US" dirty="0"/>
              <a:t>CONs</a:t>
            </a:r>
          </a:p>
          <a:p>
            <a:pPr lvl="1">
              <a:buFontTx/>
              <a:buChar char="-"/>
            </a:pPr>
            <a:endParaRPr lang="en-US" dirty="0"/>
          </a:p>
          <a:p>
            <a:pPr>
              <a:buFont typeface="Wingdings" pitchFamily="2" charset="2"/>
              <a:buNone/>
            </a:pPr>
            <a:endParaRPr lang="en-US" dirty="0"/>
          </a:p>
          <a:p>
            <a:pPr>
              <a:buFont typeface="Wingdings" pitchFamily="2" charset="2"/>
              <a:buNone/>
            </a:pPr>
            <a:endParaRPr lang="en-US" dirty="0"/>
          </a:p>
          <a:p>
            <a:pPr>
              <a:buFont typeface="Wingdings" pitchFamily="2" charset="2"/>
              <a:buChar char="Ø"/>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723755-6AE8-43B8-986E-652EF9E54060}" type="slidenum">
              <a:rPr lang="en-US"/>
              <a:pPr/>
              <a:t>4</a:t>
            </a:fld>
            <a:endParaRPr lang="en-US" dirty="0"/>
          </a:p>
        </p:txBody>
      </p:sp>
      <p:sp>
        <p:nvSpPr>
          <p:cNvPr id="450562" name="Rectangle 2"/>
          <p:cNvSpPr>
            <a:spLocks noGrp="1" noRot="1" noChangeAspect="1" noChangeArrowheads="1" noTextEdit="1"/>
          </p:cNvSpPr>
          <p:nvPr>
            <p:ph type="sldImg"/>
          </p:nvPr>
        </p:nvSpPr>
        <p:spPr>
          <a:xfrm>
            <a:off x="2900363" y="527050"/>
            <a:ext cx="3502025" cy="2627313"/>
          </a:xfrm>
          <a:ln/>
        </p:spPr>
      </p:sp>
      <p:sp>
        <p:nvSpPr>
          <p:cNvPr id="450563" name="Rectangle 3"/>
          <p:cNvSpPr>
            <a:spLocks noGrp="1" noChangeArrowheads="1"/>
          </p:cNvSpPr>
          <p:nvPr>
            <p:ph type="body" idx="1"/>
          </p:nvPr>
        </p:nvSpPr>
        <p:spPr>
          <a:xfrm>
            <a:off x="929963" y="3330664"/>
            <a:ext cx="7436481" cy="3152919"/>
          </a:xfrm>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E92ECB-E632-4879-8744-0A29B001FBF6}" type="slidenum">
              <a:rPr lang="en-US"/>
              <a:pPr/>
              <a:t>6</a:t>
            </a:fld>
            <a:endParaRPr lang="en-US" dirty="0"/>
          </a:p>
        </p:txBody>
      </p:sp>
      <p:sp>
        <p:nvSpPr>
          <p:cNvPr id="476162" name="Rectangle 2"/>
          <p:cNvSpPr>
            <a:spLocks noGrp="1" noRot="1" noChangeAspect="1" noChangeArrowheads="1" noTextEdit="1"/>
          </p:cNvSpPr>
          <p:nvPr>
            <p:ph type="sldImg"/>
          </p:nvPr>
        </p:nvSpPr>
        <p:spPr>
          <a:ln/>
        </p:spPr>
      </p:sp>
      <p:sp>
        <p:nvSpPr>
          <p:cNvPr id="4761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A0DCAB-CDC9-4236-98EB-F3AD68B8AFAF}" type="slidenum">
              <a:rPr lang="en-US"/>
              <a:pPr/>
              <a:t>15</a:t>
            </a:fld>
            <a:endParaRPr lang="en-US" dirty="0"/>
          </a:p>
        </p:txBody>
      </p:sp>
      <p:sp>
        <p:nvSpPr>
          <p:cNvPr id="410626" name="Rectangle 2"/>
          <p:cNvSpPr>
            <a:spLocks noGrp="1" noRot="1" noChangeAspect="1" noChangeArrowheads="1" noTextEdit="1"/>
          </p:cNvSpPr>
          <p:nvPr>
            <p:ph type="sldImg"/>
          </p:nvPr>
        </p:nvSpPr>
        <p:spPr>
          <a:ln/>
        </p:spPr>
      </p:sp>
      <p:sp>
        <p:nvSpPr>
          <p:cNvPr id="4106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F12EA2-196E-4CAA-BCC6-9BDDB410EAF5}" type="slidenum">
              <a:rPr lang="en-US"/>
              <a:pPr/>
              <a:t>16</a:t>
            </a:fld>
            <a:endParaRPr lang="en-US" dirty="0"/>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FD27F8D-28DA-410B-AC60-0948504F00AF}" type="slidenum">
              <a:rPr lang="en-US"/>
              <a:pPr/>
              <a:t>‹#›</a:t>
            </a:fld>
            <a:endParaRPr lang="en-US" dirty="0"/>
          </a:p>
        </p:txBody>
      </p:sp>
    </p:spTree>
    <p:extLst>
      <p:ext uri="{BB962C8B-B14F-4D97-AF65-F5344CB8AC3E}">
        <p14:creationId xmlns:p14="http://schemas.microsoft.com/office/powerpoint/2010/main" val="2162189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2A25E72-3C06-493D-B1F1-51B0EDE6DB69}" type="slidenum">
              <a:rPr lang="en-US"/>
              <a:pPr/>
              <a:t>‹#›</a:t>
            </a:fld>
            <a:endParaRPr lang="en-US" dirty="0"/>
          </a:p>
        </p:txBody>
      </p:sp>
    </p:spTree>
    <p:extLst>
      <p:ext uri="{BB962C8B-B14F-4D97-AF65-F5344CB8AC3E}">
        <p14:creationId xmlns:p14="http://schemas.microsoft.com/office/powerpoint/2010/main" val="2037588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277C4B7-7EEA-4561-AC63-F5059C68C562}" type="slidenum">
              <a:rPr lang="en-US"/>
              <a:pPr/>
              <a:t>‹#›</a:t>
            </a:fld>
            <a:endParaRPr lang="en-US" dirty="0"/>
          </a:p>
        </p:txBody>
      </p:sp>
    </p:spTree>
    <p:extLst>
      <p:ext uri="{BB962C8B-B14F-4D97-AF65-F5344CB8AC3E}">
        <p14:creationId xmlns:p14="http://schemas.microsoft.com/office/powerpoint/2010/main" val="3428649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5" name="Slide Number Placeholder 4"/>
          <p:cNvSpPr>
            <a:spLocks noGrp="1"/>
          </p:cNvSpPr>
          <p:nvPr>
            <p:ph type="sldNum" sz="quarter" idx="12"/>
          </p:nvPr>
        </p:nvSpPr>
        <p:spPr>
          <a:xfrm>
            <a:off x="0" y="6381750"/>
            <a:ext cx="685800" cy="476250"/>
          </a:xfrm>
        </p:spPr>
        <p:txBody>
          <a:bodyPr/>
          <a:lstStyle>
            <a:lvl1pPr>
              <a:defRPr/>
            </a:lvl1pPr>
          </a:lstStyle>
          <a:p>
            <a:fld id="{5020C158-8A47-43DF-B6F4-27C21510E056}" type="slidenum">
              <a:rPr lang="en-US"/>
              <a:pPr/>
              <a:t>‹#›</a:t>
            </a:fld>
            <a:endParaRPr lang="en-US" dirty="0"/>
          </a:p>
        </p:txBody>
      </p:sp>
    </p:spTree>
    <p:extLst>
      <p:ext uri="{BB962C8B-B14F-4D97-AF65-F5344CB8AC3E}">
        <p14:creationId xmlns:p14="http://schemas.microsoft.com/office/powerpoint/2010/main" val="3586745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202CEB9-D62F-4FFC-A250-3F7583744F5F}" type="slidenum">
              <a:rPr lang="en-US"/>
              <a:pPr/>
              <a:t>‹#›</a:t>
            </a:fld>
            <a:endParaRPr lang="en-US" dirty="0"/>
          </a:p>
        </p:txBody>
      </p:sp>
    </p:spTree>
    <p:extLst>
      <p:ext uri="{BB962C8B-B14F-4D97-AF65-F5344CB8AC3E}">
        <p14:creationId xmlns:p14="http://schemas.microsoft.com/office/powerpoint/2010/main" val="866183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EB67060-8114-419D-851C-545E734064B7}" type="slidenum">
              <a:rPr lang="en-US"/>
              <a:pPr/>
              <a:t>‹#›</a:t>
            </a:fld>
            <a:endParaRPr lang="en-US" dirty="0"/>
          </a:p>
        </p:txBody>
      </p:sp>
    </p:spTree>
    <p:extLst>
      <p:ext uri="{BB962C8B-B14F-4D97-AF65-F5344CB8AC3E}">
        <p14:creationId xmlns:p14="http://schemas.microsoft.com/office/powerpoint/2010/main" val="3505817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469C184-93A0-4379-AE64-BD467403D87F}" type="slidenum">
              <a:rPr lang="en-US"/>
              <a:pPr/>
              <a:t>‹#›</a:t>
            </a:fld>
            <a:endParaRPr lang="en-US" dirty="0"/>
          </a:p>
        </p:txBody>
      </p:sp>
    </p:spTree>
    <p:extLst>
      <p:ext uri="{BB962C8B-B14F-4D97-AF65-F5344CB8AC3E}">
        <p14:creationId xmlns:p14="http://schemas.microsoft.com/office/powerpoint/2010/main" val="188498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C9A5D4EF-9225-4D52-98A8-442228B78486}" type="slidenum">
              <a:rPr lang="en-US"/>
              <a:pPr/>
              <a:t>‹#›</a:t>
            </a:fld>
            <a:endParaRPr lang="en-US" dirty="0"/>
          </a:p>
        </p:txBody>
      </p:sp>
    </p:spTree>
    <p:extLst>
      <p:ext uri="{BB962C8B-B14F-4D97-AF65-F5344CB8AC3E}">
        <p14:creationId xmlns:p14="http://schemas.microsoft.com/office/powerpoint/2010/main" val="2398016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59C6457-BD71-4C28-A184-0335BB5FA9C3}" type="slidenum">
              <a:rPr lang="en-US"/>
              <a:pPr/>
              <a:t>‹#›</a:t>
            </a:fld>
            <a:endParaRPr lang="en-US" dirty="0"/>
          </a:p>
        </p:txBody>
      </p:sp>
    </p:spTree>
    <p:extLst>
      <p:ext uri="{BB962C8B-B14F-4D97-AF65-F5344CB8AC3E}">
        <p14:creationId xmlns:p14="http://schemas.microsoft.com/office/powerpoint/2010/main" val="2148882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D1B89D9D-FC45-4B0E-AC08-01BE7DB7901A}" type="slidenum">
              <a:rPr lang="en-US"/>
              <a:pPr/>
              <a:t>‹#›</a:t>
            </a:fld>
            <a:endParaRPr lang="en-US" dirty="0"/>
          </a:p>
        </p:txBody>
      </p:sp>
    </p:spTree>
    <p:extLst>
      <p:ext uri="{BB962C8B-B14F-4D97-AF65-F5344CB8AC3E}">
        <p14:creationId xmlns:p14="http://schemas.microsoft.com/office/powerpoint/2010/main" val="607015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17CE2381-3DC0-4020-A35F-3FB257521606}" type="slidenum">
              <a:rPr lang="en-US"/>
              <a:pPr/>
              <a:t>‹#›</a:t>
            </a:fld>
            <a:endParaRPr lang="en-US" dirty="0"/>
          </a:p>
        </p:txBody>
      </p:sp>
    </p:spTree>
    <p:extLst>
      <p:ext uri="{BB962C8B-B14F-4D97-AF65-F5344CB8AC3E}">
        <p14:creationId xmlns:p14="http://schemas.microsoft.com/office/powerpoint/2010/main" val="3010673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F46DD43-2475-4D02-99CB-15B850893772}" type="slidenum">
              <a:rPr lang="en-US"/>
              <a:pPr/>
              <a:t>‹#›</a:t>
            </a:fld>
            <a:endParaRPr lang="en-US" dirty="0"/>
          </a:p>
        </p:txBody>
      </p:sp>
    </p:spTree>
    <p:extLst>
      <p:ext uri="{BB962C8B-B14F-4D97-AF65-F5344CB8AC3E}">
        <p14:creationId xmlns:p14="http://schemas.microsoft.com/office/powerpoint/2010/main" val="2904590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877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87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2887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288774" name="Rectangle 6"/>
          <p:cNvSpPr>
            <a:spLocks noGrp="1" noChangeArrowheads="1"/>
          </p:cNvSpPr>
          <p:nvPr>
            <p:ph type="sldNum" sz="quarter" idx="4"/>
          </p:nvPr>
        </p:nvSpPr>
        <p:spPr bwMode="auto">
          <a:xfrm>
            <a:off x="0" y="6381750"/>
            <a:ext cx="685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292BB3C-184F-467A-A0CB-7679EE346506}"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93" r:id="rId1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12.xml"/><Relationship Id="rId1" Type="http://schemas.openxmlformats.org/officeDocument/2006/relationships/vmlDrawing" Target="../drawings/vmlDrawing15.vml"/><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Excel_97-2003_Worksheet1.xls"/></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Macro-Enabled_Worksheet2.xlsm"/><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Macro-Enabled_Worksheet3.xlsm"/><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fld id="{8CD12597-3656-4B20-A228-0E28108568DC}" type="slidenum">
              <a:rPr lang="en-US"/>
              <a:pPr/>
              <a:t>1</a:t>
            </a:fld>
            <a:endParaRPr lang="en-US" dirty="0"/>
          </a:p>
        </p:txBody>
      </p:sp>
      <p:sp>
        <p:nvSpPr>
          <p:cNvPr id="308228" name="Text Box 4"/>
          <p:cNvSpPr txBox="1">
            <a:spLocks noChangeArrowheads="1"/>
          </p:cNvSpPr>
          <p:nvPr/>
        </p:nvSpPr>
        <p:spPr bwMode="auto">
          <a:xfrm>
            <a:off x="304800" y="1906588"/>
            <a:ext cx="86868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dirty="0"/>
              <a:t>Roswell Park Cancer Institute Corporation</a:t>
            </a:r>
          </a:p>
          <a:p>
            <a:pPr algn="ctr">
              <a:spcBef>
                <a:spcPct val="50000"/>
              </a:spcBef>
            </a:pPr>
            <a:r>
              <a:rPr lang="en-US" sz="2400" b="1" dirty="0"/>
              <a:t>Section 203 Budget Filing</a:t>
            </a:r>
          </a:p>
          <a:p>
            <a:pPr algn="ctr">
              <a:spcBef>
                <a:spcPct val="50000"/>
              </a:spcBef>
            </a:pPr>
            <a:r>
              <a:rPr lang="en-US" sz="2000" b="1" i="1" dirty="0"/>
              <a:t>Fiscal Year </a:t>
            </a:r>
            <a:r>
              <a:rPr lang="en-US" sz="2000" b="1" i="1" dirty="0" smtClean="0"/>
              <a:t>2014 – 2015</a:t>
            </a:r>
          </a:p>
          <a:p>
            <a:pPr algn="ctr">
              <a:spcBef>
                <a:spcPct val="50000"/>
              </a:spcBef>
            </a:pPr>
            <a:r>
              <a:rPr lang="en-US" sz="2000" b="1" i="1" dirty="0" smtClean="0"/>
              <a:t>PROPOSED</a:t>
            </a:r>
            <a:endParaRPr lang="en-US" sz="2000" b="1"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C79B3F-8DD1-4191-8B3B-F552B3B11694}" type="slidenum">
              <a:rPr lang="en-US"/>
              <a:pPr/>
              <a:t>10</a:t>
            </a:fld>
            <a:endParaRPr lang="en-US" dirty="0"/>
          </a:p>
        </p:txBody>
      </p:sp>
      <p:sp>
        <p:nvSpPr>
          <p:cNvPr id="481285" name="Text Box 5"/>
          <p:cNvSpPr txBox="1">
            <a:spLocks noChangeArrowheads="1"/>
          </p:cNvSpPr>
          <p:nvPr/>
        </p:nvSpPr>
        <p:spPr bwMode="auto">
          <a:xfrm>
            <a:off x="7924800" y="90488"/>
            <a:ext cx="1219200" cy="78483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dirty="0"/>
          </a:p>
          <a:p>
            <a:pPr>
              <a:spcBef>
                <a:spcPct val="50000"/>
              </a:spcBef>
            </a:pPr>
            <a:r>
              <a:rPr lang="en-US" dirty="0" smtClean="0"/>
              <a:t>203.5 </a:t>
            </a:r>
            <a:r>
              <a:rPr lang="en-US" dirty="0"/>
              <a:t>d</a:t>
            </a:r>
          </a:p>
        </p:txBody>
      </p:sp>
      <p:graphicFrame>
        <p:nvGraphicFramePr>
          <p:cNvPr id="5" name="Object 4"/>
          <p:cNvGraphicFramePr>
            <a:graphicFrameLocks noChangeAspect="1"/>
          </p:cNvGraphicFramePr>
          <p:nvPr>
            <p:extLst>
              <p:ext uri="{D42A27DB-BD31-4B8C-83A1-F6EECF244321}">
                <p14:modId xmlns:p14="http://schemas.microsoft.com/office/powerpoint/2010/main" val="3157974834"/>
              </p:ext>
            </p:extLst>
          </p:nvPr>
        </p:nvGraphicFramePr>
        <p:xfrm>
          <a:off x="695326" y="762000"/>
          <a:ext cx="7525512" cy="3200400"/>
        </p:xfrm>
        <a:graphic>
          <a:graphicData uri="http://schemas.openxmlformats.org/presentationml/2006/ole">
            <mc:AlternateContent xmlns:mc="http://schemas.openxmlformats.org/markup-compatibility/2006">
              <mc:Choice xmlns:v="urn:schemas-microsoft-com:vml" Requires="v">
                <p:oleObj spid="_x0000_s513312" name="Worksheet" r:id="rId3" imgW="7839075" imgH="3333750" progId="Excel.Sheet.12">
                  <p:embed/>
                </p:oleObj>
              </mc:Choice>
              <mc:Fallback>
                <p:oleObj name="Worksheet" r:id="rId3" imgW="7839075" imgH="3333750" progId="Excel.Sheet.12">
                  <p:embed/>
                  <p:pic>
                    <p:nvPicPr>
                      <p:cNvPr id="0" name=""/>
                      <p:cNvPicPr/>
                      <p:nvPr/>
                    </p:nvPicPr>
                    <p:blipFill>
                      <a:blip r:embed="rId4"/>
                      <a:stretch>
                        <a:fillRect/>
                      </a:stretch>
                    </p:blipFill>
                    <p:spPr>
                      <a:xfrm>
                        <a:off x="695326" y="762000"/>
                        <a:ext cx="7525512" cy="3200400"/>
                      </a:xfrm>
                      <a:prstGeom prst="rect">
                        <a:avLst/>
                      </a:prstGeom>
                    </p:spPr>
                  </p:pic>
                </p:oleObj>
              </mc:Fallback>
            </mc:AlternateContent>
          </a:graphicData>
        </a:graphic>
      </p:graphicFrame>
    </p:spTree>
    <p:extLst>
      <p:ext uri="{BB962C8B-B14F-4D97-AF65-F5344CB8AC3E}">
        <p14:creationId xmlns:p14="http://schemas.microsoft.com/office/powerpoint/2010/main" val="3056089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C79B3F-8DD1-4191-8B3B-F552B3B11694}" type="slidenum">
              <a:rPr lang="en-US"/>
              <a:pPr/>
              <a:t>11</a:t>
            </a:fld>
            <a:endParaRPr lang="en-US" dirty="0"/>
          </a:p>
        </p:txBody>
      </p:sp>
      <p:sp>
        <p:nvSpPr>
          <p:cNvPr id="481285" name="Text Box 5"/>
          <p:cNvSpPr txBox="1">
            <a:spLocks noChangeArrowheads="1"/>
          </p:cNvSpPr>
          <p:nvPr/>
        </p:nvSpPr>
        <p:spPr bwMode="auto">
          <a:xfrm>
            <a:off x="7924800" y="90488"/>
            <a:ext cx="1219200" cy="78483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smtClean="0"/>
              <a:t>203.5 e</a:t>
            </a:r>
            <a:endParaRPr lang="en-US" dirty="0"/>
          </a:p>
          <a:p>
            <a:pPr>
              <a:spcBef>
                <a:spcPct val="50000"/>
              </a:spcBef>
            </a:pPr>
            <a:r>
              <a:rPr lang="en-US" dirty="0" smtClean="0"/>
              <a:t>203.5 </a:t>
            </a:r>
            <a:r>
              <a:rPr lang="en-US" dirty="0"/>
              <a:t>f</a:t>
            </a:r>
          </a:p>
        </p:txBody>
      </p:sp>
      <p:graphicFrame>
        <p:nvGraphicFramePr>
          <p:cNvPr id="2" name="Object 1"/>
          <p:cNvGraphicFramePr>
            <a:graphicFrameLocks noChangeAspect="1"/>
          </p:cNvGraphicFramePr>
          <p:nvPr>
            <p:extLst>
              <p:ext uri="{D42A27DB-BD31-4B8C-83A1-F6EECF244321}">
                <p14:modId xmlns:p14="http://schemas.microsoft.com/office/powerpoint/2010/main" val="1373022114"/>
              </p:ext>
            </p:extLst>
          </p:nvPr>
        </p:nvGraphicFramePr>
        <p:xfrm>
          <a:off x="914400" y="533400"/>
          <a:ext cx="7086600" cy="5438158"/>
        </p:xfrm>
        <a:graphic>
          <a:graphicData uri="http://schemas.openxmlformats.org/presentationml/2006/ole">
            <mc:AlternateContent xmlns:mc="http://schemas.openxmlformats.org/markup-compatibility/2006">
              <mc:Choice xmlns:v="urn:schemas-microsoft-com:vml" Requires="v">
                <p:oleObj spid="_x0000_s515366" name="Worksheet" r:id="rId3" imgW="7943850" imgH="6096000" progId="Excel.Sheet.12">
                  <p:embed/>
                </p:oleObj>
              </mc:Choice>
              <mc:Fallback>
                <p:oleObj name="Worksheet" r:id="rId3" imgW="7943850" imgH="6096000" progId="Excel.Sheet.12">
                  <p:embed/>
                  <p:pic>
                    <p:nvPicPr>
                      <p:cNvPr id="0" name=""/>
                      <p:cNvPicPr/>
                      <p:nvPr/>
                    </p:nvPicPr>
                    <p:blipFill>
                      <a:blip r:embed="rId4"/>
                      <a:stretch>
                        <a:fillRect/>
                      </a:stretch>
                    </p:blipFill>
                    <p:spPr>
                      <a:xfrm>
                        <a:off x="914400" y="533400"/>
                        <a:ext cx="7086600" cy="5438158"/>
                      </a:xfrm>
                      <a:prstGeom prst="rect">
                        <a:avLst/>
                      </a:prstGeom>
                    </p:spPr>
                  </p:pic>
                </p:oleObj>
              </mc:Fallback>
            </mc:AlternateContent>
          </a:graphicData>
        </a:graphic>
      </p:graphicFrame>
    </p:spTree>
    <p:extLst>
      <p:ext uri="{BB962C8B-B14F-4D97-AF65-F5344CB8AC3E}">
        <p14:creationId xmlns:p14="http://schemas.microsoft.com/office/powerpoint/2010/main" val="975584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153BC653-8407-4A9B-8124-29535E3DEC6F}" type="slidenum">
              <a:rPr lang="en-US"/>
              <a:pPr/>
              <a:t>12</a:t>
            </a:fld>
            <a:endParaRPr lang="en-US" dirty="0"/>
          </a:p>
        </p:txBody>
      </p:sp>
      <p:sp>
        <p:nvSpPr>
          <p:cNvPr id="403603" name="Text Box 147"/>
          <p:cNvSpPr txBox="1">
            <a:spLocks noChangeArrowheads="1"/>
          </p:cNvSpPr>
          <p:nvPr/>
        </p:nvSpPr>
        <p:spPr bwMode="auto">
          <a:xfrm>
            <a:off x="8001000" y="228600"/>
            <a:ext cx="882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203.6 f</a:t>
            </a:r>
          </a:p>
        </p:txBody>
      </p:sp>
      <p:graphicFrame>
        <p:nvGraphicFramePr>
          <p:cNvPr id="2" name="Object 1"/>
          <p:cNvGraphicFramePr>
            <a:graphicFrameLocks noChangeAspect="1"/>
          </p:cNvGraphicFramePr>
          <p:nvPr>
            <p:extLst>
              <p:ext uri="{D42A27DB-BD31-4B8C-83A1-F6EECF244321}">
                <p14:modId xmlns:p14="http://schemas.microsoft.com/office/powerpoint/2010/main" val="3158190744"/>
              </p:ext>
            </p:extLst>
          </p:nvPr>
        </p:nvGraphicFramePr>
        <p:xfrm>
          <a:off x="914400" y="762000"/>
          <a:ext cx="6629400" cy="3651876"/>
        </p:xfrm>
        <a:graphic>
          <a:graphicData uri="http://schemas.openxmlformats.org/presentationml/2006/ole">
            <mc:AlternateContent xmlns:mc="http://schemas.openxmlformats.org/markup-compatibility/2006">
              <mc:Choice xmlns:v="urn:schemas-microsoft-com:vml" Requires="v">
                <p:oleObj spid="_x0000_s528445" name="Worksheet" r:id="rId3" imgW="6086475" imgH="3352800" progId="Excel.Sheet.12">
                  <p:embed/>
                </p:oleObj>
              </mc:Choice>
              <mc:Fallback>
                <p:oleObj name="Worksheet" r:id="rId3" imgW="6086475" imgH="3352800" progId="Excel.Sheet.12">
                  <p:embed/>
                  <p:pic>
                    <p:nvPicPr>
                      <p:cNvPr id="0" name=""/>
                      <p:cNvPicPr/>
                      <p:nvPr/>
                    </p:nvPicPr>
                    <p:blipFill>
                      <a:blip r:embed="rId4"/>
                      <a:stretch>
                        <a:fillRect/>
                      </a:stretch>
                    </p:blipFill>
                    <p:spPr>
                      <a:xfrm>
                        <a:off x="914400" y="762000"/>
                        <a:ext cx="6629400" cy="3651876"/>
                      </a:xfrm>
                      <a:prstGeom prst="rect">
                        <a:avLst/>
                      </a:prstGeom>
                    </p:spPr>
                  </p:pic>
                </p:oleObj>
              </mc:Fallback>
            </mc:AlternateContent>
          </a:graphicData>
        </a:graphic>
      </p:graphicFrame>
    </p:spTree>
    <p:extLst>
      <p:ext uri="{BB962C8B-B14F-4D97-AF65-F5344CB8AC3E}">
        <p14:creationId xmlns:p14="http://schemas.microsoft.com/office/powerpoint/2010/main" val="1127629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C79B3F-8DD1-4191-8B3B-F552B3B11694}" type="slidenum">
              <a:rPr lang="en-US"/>
              <a:pPr/>
              <a:t>13</a:t>
            </a:fld>
            <a:endParaRPr lang="en-US" dirty="0"/>
          </a:p>
        </p:txBody>
      </p:sp>
      <p:sp>
        <p:nvSpPr>
          <p:cNvPr id="481285" name="Text Box 5"/>
          <p:cNvSpPr txBox="1">
            <a:spLocks noChangeArrowheads="1"/>
          </p:cNvSpPr>
          <p:nvPr/>
        </p:nvSpPr>
        <p:spPr bwMode="auto">
          <a:xfrm>
            <a:off x="7924800" y="90488"/>
            <a:ext cx="1219200" cy="78483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dirty="0" smtClean="0"/>
          </a:p>
          <a:p>
            <a:pPr>
              <a:spcBef>
                <a:spcPct val="50000"/>
              </a:spcBef>
            </a:pPr>
            <a:r>
              <a:rPr lang="en-US" dirty="0" smtClean="0"/>
              <a:t>203.6 </a:t>
            </a:r>
            <a:r>
              <a:rPr lang="en-US" dirty="0"/>
              <a:t>h</a:t>
            </a:r>
          </a:p>
        </p:txBody>
      </p:sp>
      <p:graphicFrame>
        <p:nvGraphicFramePr>
          <p:cNvPr id="2" name="Object 1"/>
          <p:cNvGraphicFramePr>
            <a:graphicFrameLocks noChangeAspect="1"/>
          </p:cNvGraphicFramePr>
          <p:nvPr>
            <p:extLst>
              <p:ext uri="{D42A27DB-BD31-4B8C-83A1-F6EECF244321}">
                <p14:modId xmlns:p14="http://schemas.microsoft.com/office/powerpoint/2010/main" val="2424752482"/>
              </p:ext>
            </p:extLst>
          </p:nvPr>
        </p:nvGraphicFramePr>
        <p:xfrm>
          <a:off x="990600" y="762000"/>
          <a:ext cx="6781800" cy="4497078"/>
        </p:xfrm>
        <a:graphic>
          <a:graphicData uri="http://schemas.openxmlformats.org/presentationml/2006/ole">
            <mc:AlternateContent xmlns:mc="http://schemas.openxmlformats.org/markup-compatibility/2006">
              <mc:Choice xmlns:v="urn:schemas-microsoft-com:vml" Requires="v">
                <p:oleObj spid="_x0000_s527426" name="Worksheet" r:id="rId3" imgW="6248400" imgH="4143375" progId="Excel.Sheet.12">
                  <p:embed/>
                </p:oleObj>
              </mc:Choice>
              <mc:Fallback>
                <p:oleObj name="Worksheet" r:id="rId3" imgW="6248400" imgH="4143375" progId="Excel.Sheet.12">
                  <p:embed/>
                  <p:pic>
                    <p:nvPicPr>
                      <p:cNvPr id="0" name=""/>
                      <p:cNvPicPr/>
                      <p:nvPr/>
                    </p:nvPicPr>
                    <p:blipFill>
                      <a:blip r:embed="rId4"/>
                      <a:stretch>
                        <a:fillRect/>
                      </a:stretch>
                    </p:blipFill>
                    <p:spPr>
                      <a:xfrm>
                        <a:off x="990600" y="762000"/>
                        <a:ext cx="6781800" cy="4497078"/>
                      </a:xfrm>
                      <a:prstGeom prst="rect">
                        <a:avLst/>
                      </a:prstGeom>
                    </p:spPr>
                  </p:pic>
                </p:oleObj>
              </mc:Fallback>
            </mc:AlternateContent>
          </a:graphicData>
        </a:graphic>
      </p:graphicFrame>
    </p:spTree>
    <p:extLst>
      <p:ext uri="{BB962C8B-B14F-4D97-AF65-F5344CB8AC3E}">
        <p14:creationId xmlns:p14="http://schemas.microsoft.com/office/powerpoint/2010/main" val="2864412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864E5FC2-902B-4809-9E0A-BB34D09BD8A9}" type="slidenum">
              <a:rPr lang="en-US" smtClean="0"/>
              <a:pPr/>
              <a:t>14</a:t>
            </a:fld>
            <a:endParaRPr lang="en-US" dirty="0"/>
          </a:p>
        </p:txBody>
      </p:sp>
      <p:sp>
        <p:nvSpPr>
          <p:cNvPr id="482309" name="Rectangle 5"/>
          <p:cNvSpPr>
            <a:spLocks noChangeArrowheads="1"/>
          </p:cNvSpPr>
          <p:nvPr/>
        </p:nvSpPr>
        <p:spPr bwMode="auto">
          <a:xfrm>
            <a:off x="674688" y="304800"/>
            <a:ext cx="77724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dirty="0">
                <a:solidFill>
                  <a:schemeClr val="tx2"/>
                </a:solidFill>
              </a:rPr>
              <a:t>Roswell Park Cancer Institute (PBC)</a:t>
            </a:r>
            <a:br>
              <a:rPr lang="en-US" sz="2800" b="1" dirty="0">
                <a:solidFill>
                  <a:schemeClr val="tx2"/>
                </a:solidFill>
              </a:rPr>
            </a:br>
            <a:r>
              <a:rPr lang="en-US" sz="2000" b="1" dirty="0">
                <a:solidFill>
                  <a:schemeClr val="tx2"/>
                </a:solidFill>
              </a:rPr>
              <a:t>FY </a:t>
            </a:r>
            <a:r>
              <a:rPr lang="en-US" sz="2000" b="1" dirty="0" smtClean="0">
                <a:solidFill>
                  <a:schemeClr val="tx2"/>
                </a:solidFill>
              </a:rPr>
              <a:t>2015 </a:t>
            </a:r>
            <a:r>
              <a:rPr lang="en-US" sz="2000" b="1" dirty="0">
                <a:solidFill>
                  <a:schemeClr val="tx2"/>
                </a:solidFill>
              </a:rPr>
              <a:t>New </a:t>
            </a:r>
            <a:r>
              <a:rPr lang="en-US" sz="2000" b="1" dirty="0" smtClean="0">
                <a:solidFill>
                  <a:schemeClr val="tx2"/>
                </a:solidFill>
              </a:rPr>
              <a:t>Revenue-Enhancement and </a:t>
            </a:r>
          </a:p>
          <a:p>
            <a:pPr algn="ctr"/>
            <a:r>
              <a:rPr lang="en-US" sz="2000" b="1" dirty="0" smtClean="0">
                <a:solidFill>
                  <a:schemeClr val="tx2"/>
                </a:solidFill>
              </a:rPr>
              <a:t>Cost-Reduction Initiatives</a:t>
            </a:r>
            <a:endParaRPr lang="en-US" i="1" dirty="0">
              <a:solidFill>
                <a:schemeClr val="tx2"/>
              </a:solidFill>
            </a:endParaRPr>
          </a:p>
        </p:txBody>
      </p:sp>
      <p:sp>
        <p:nvSpPr>
          <p:cNvPr id="482310" name="Text Box 6"/>
          <p:cNvSpPr txBox="1">
            <a:spLocks noChangeArrowheads="1"/>
          </p:cNvSpPr>
          <p:nvPr/>
        </p:nvSpPr>
        <p:spPr bwMode="auto">
          <a:xfrm>
            <a:off x="7924800" y="90488"/>
            <a:ext cx="1219200" cy="36671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203.6 i</a:t>
            </a:r>
          </a:p>
        </p:txBody>
      </p:sp>
      <p:sp>
        <p:nvSpPr>
          <p:cNvPr id="482311" name="Rectangle 7"/>
          <p:cNvSpPr>
            <a:spLocks noChangeArrowheads="1"/>
          </p:cNvSpPr>
          <p:nvPr/>
        </p:nvSpPr>
        <p:spPr bwMode="auto">
          <a:xfrm>
            <a:off x="990600" y="1752600"/>
            <a:ext cx="70866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smtClean="0"/>
              <a:t>As </a:t>
            </a:r>
            <a:r>
              <a:rPr lang="en-US" dirty="0"/>
              <a:t>part of the Institute’s long range strategic plan, investments are </a:t>
            </a:r>
          </a:p>
          <a:p>
            <a:r>
              <a:rPr lang="en-US" dirty="0" smtClean="0"/>
              <a:t>being </a:t>
            </a:r>
            <a:r>
              <a:rPr lang="en-US" dirty="0"/>
              <a:t>made in </a:t>
            </a:r>
            <a:r>
              <a:rPr lang="en-US" dirty="0" smtClean="0"/>
              <a:t>clinical operations. </a:t>
            </a:r>
            <a:r>
              <a:rPr lang="en-US" dirty="0"/>
              <a:t>These investments </a:t>
            </a:r>
            <a:r>
              <a:rPr lang="en-US" dirty="0" smtClean="0"/>
              <a:t>are critical </a:t>
            </a:r>
            <a:r>
              <a:rPr lang="en-US" dirty="0"/>
              <a:t>to </a:t>
            </a:r>
            <a:r>
              <a:rPr lang="en-US" dirty="0" smtClean="0"/>
              <a:t>meeting the projected demand for oncology services and increasing revenue in RPCI’s clinical operations, </a:t>
            </a:r>
            <a:r>
              <a:rPr lang="en-US" dirty="0"/>
              <a:t>which are </a:t>
            </a:r>
            <a:r>
              <a:rPr lang="en-US" dirty="0" smtClean="0"/>
              <a:t>used to </a:t>
            </a:r>
            <a:r>
              <a:rPr lang="en-US" dirty="0"/>
              <a:t>support research and </a:t>
            </a:r>
            <a:r>
              <a:rPr lang="en-US" dirty="0" smtClean="0"/>
              <a:t>academic </a:t>
            </a:r>
            <a:r>
              <a:rPr lang="en-US" dirty="0"/>
              <a:t>missions at the Institute. </a:t>
            </a:r>
          </a:p>
        </p:txBody>
      </p:sp>
      <p:graphicFrame>
        <p:nvGraphicFramePr>
          <p:cNvPr id="3" name="Object 2"/>
          <p:cNvGraphicFramePr>
            <a:graphicFrameLocks noChangeAspect="1"/>
          </p:cNvGraphicFramePr>
          <p:nvPr>
            <p:extLst>
              <p:ext uri="{D42A27DB-BD31-4B8C-83A1-F6EECF244321}">
                <p14:modId xmlns:p14="http://schemas.microsoft.com/office/powerpoint/2010/main" val="3470020744"/>
              </p:ext>
            </p:extLst>
          </p:nvPr>
        </p:nvGraphicFramePr>
        <p:xfrm>
          <a:off x="1981200" y="3708400"/>
          <a:ext cx="4572000" cy="1149350"/>
        </p:xfrm>
        <a:graphic>
          <a:graphicData uri="http://schemas.openxmlformats.org/presentationml/2006/ole">
            <mc:AlternateContent xmlns:mc="http://schemas.openxmlformats.org/markup-compatibility/2006">
              <mc:Choice xmlns:v="urn:schemas-microsoft-com:vml" Requires="v">
                <p:oleObj spid="_x0000_s529443" name="Worksheet" r:id="rId3" imgW="3409950" imgH="857250" progId="Excel.Sheet.12">
                  <p:embed/>
                </p:oleObj>
              </mc:Choice>
              <mc:Fallback>
                <p:oleObj name="Worksheet" r:id="rId3" imgW="3409950" imgH="857250" progId="Excel.Sheet.12">
                  <p:embed/>
                  <p:pic>
                    <p:nvPicPr>
                      <p:cNvPr id="0" name=""/>
                      <p:cNvPicPr/>
                      <p:nvPr/>
                    </p:nvPicPr>
                    <p:blipFill>
                      <a:blip r:embed="rId4"/>
                      <a:stretch>
                        <a:fillRect/>
                      </a:stretch>
                    </p:blipFill>
                    <p:spPr>
                      <a:xfrm>
                        <a:off x="1981200" y="3708400"/>
                        <a:ext cx="4572000" cy="114935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F46934CF-F206-459F-B4C8-AA9B1AD7E1B6}" type="slidenum">
              <a:rPr lang="en-US"/>
              <a:pPr/>
              <a:t>15</a:t>
            </a:fld>
            <a:endParaRPr lang="en-US" dirty="0"/>
          </a:p>
        </p:txBody>
      </p:sp>
      <p:sp>
        <p:nvSpPr>
          <p:cNvPr id="409602" name="Rectangle 2"/>
          <p:cNvSpPr>
            <a:spLocks noChangeArrowheads="1"/>
          </p:cNvSpPr>
          <p:nvPr/>
        </p:nvSpPr>
        <p:spPr bwMode="auto">
          <a:xfrm>
            <a:off x="674688" y="304800"/>
            <a:ext cx="7772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dirty="0">
                <a:solidFill>
                  <a:schemeClr val="tx2"/>
                </a:solidFill>
              </a:rPr>
              <a:t>Roswell Park Cancer Institute (PBC)</a:t>
            </a:r>
            <a:br>
              <a:rPr lang="en-US" sz="2800" b="1" dirty="0">
                <a:solidFill>
                  <a:schemeClr val="tx2"/>
                </a:solidFill>
              </a:rPr>
            </a:br>
            <a:r>
              <a:rPr lang="en-US" sz="2000" b="1" dirty="0">
                <a:solidFill>
                  <a:schemeClr val="tx2"/>
                </a:solidFill>
              </a:rPr>
              <a:t>FY </a:t>
            </a:r>
            <a:r>
              <a:rPr lang="en-US" sz="2000" b="1" dirty="0" smtClean="0">
                <a:solidFill>
                  <a:schemeClr val="tx2"/>
                </a:solidFill>
              </a:rPr>
              <a:t>2014 </a:t>
            </a:r>
            <a:r>
              <a:rPr lang="en-US" sz="2000" b="1" dirty="0">
                <a:solidFill>
                  <a:schemeClr val="tx2"/>
                </a:solidFill>
              </a:rPr>
              <a:t>– </a:t>
            </a:r>
            <a:r>
              <a:rPr lang="en-US" sz="2000" b="1" dirty="0" smtClean="0">
                <a:solidFill>
                  <a:schemeClr val="tx2"/>
                </a:solidFill>
              </a:rPr>
              <a:t>FY2018 </a:t>
            </a:r>
            <a:r>
              <a:rPr lang="en-US" sz="2000" b="1" dirty="0">
                <a:solidFill>
                  <a:schemeClr val="tx2"/>
                </a:solidFill>
              </a:rPr>
              <a:t>Material Non-Recurring Resource</a:t>
            </a:r>
            <a:endParaRPr lang="en-US" i="1" dirty="0">
              <a:solidFill>
                <a:schemeClr val="tx2"/>
              </a:solidFill>
            </a:endParaRPr>
          </a:p>
        </p:txBody>
      </p:sp>
      <p:sp>
        <p:nvSpPr>
          <p:cNvPr id="409603" name="Rectangle 3"/>
          <p:cNvSpPr>
            <a:spLocks noChangeArrowheads="1"/>
          </p:cNvSpPr>
          <p:nvPr/>
        </p:nvSpPr>
        <p:spPr bwMode="auto">
          <a:xfrm>
            <a:off x="914400" y="1828800"/>
            <a:ext cx="71120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35000"/>
              </a:spcBef>
              <a:buClr>
                <a:schemeClr val="tx1"/>
              </a:buClr>
              <a:buFontTx/>
              <a:buChar char="•"/>
            </a:pPr>
            <a:r>
              <a:rPr lang="en-US" sz="1400" dirty="0"/>
              <a:t>The Institute is projecting non-recurring capital contribution revenues of approximately </a:t>
            </a:r>
            <a:r>
              <a:rPr lang="en-US" sz="1400" dirty="0" smtClean="0"/>
              <a:t>$12.3 million, $19.1 million, $7.6 million, $0.0 million </a:t>
            </a:r>
            <a:r>
              <a:rPr lang="en-US" sz="1400" dirty="0"/>
              <a:t>and </a:t>
            </a:r>
            <a:r>
              <a:rPr lang="en-US" sz="1400" dirty="0" smtClean="0"/>
              <a:t>$0.0 million </a:t>
            </a:r>
            <a:r>
              <a:rPr lang="en-US" sz="1400" dirty="0"/>
              <a:t>from </a:t>
            </a:r>
            <a:r>
              <a:rPr lang="en-US" sz="1400" dirty="0" smtClean="0"/>
              <a:t>philanthropic </a:t>
            </a:r>
            <a:r>
              <a:rPr lang="en-US" sz="1400" dirty="0"/>
              <a:t>sources in fiscal years </a:t>
            </a:r>
            <a:r>
              <a:rPr lang="en-US" sz="1400" dirty="0" smtClean="0"/>
              <a:t>2014 </a:t>
            </a:r>
            <a:r>
              <a:rPr lang="en-US" sz="1400" dirty="0"/>
              <a:t>– </a:t>
            </a:r>
            <a:r>
              <a:rPr lang="en-US" sz="1400" dirty="0" smtClean="0"/>
              <a:t>2018 </a:t>
            </a:r>
            <a:r>
              <a:rPr lang="en-US" sz="1400" dirty="0"/>
              <a:t>respectively. These contributions are expected to assist in funding the continued growth at Roswell Park</a:t>
            </a:r>
            <a:r>
              <a:rPr lang="en-US" sz="1400" dirty="0" smtClean="0"/>
              <a:t>.</a:t>
            </a:r>
          </a:p>
          <a:p>
            <a:pPr marL="342900" indent="-342900">
              <a:spcBef>
                <a:spcPct val="35000"/>
              </a:spcBef>
              <a:buClr>
                <a:schemeClr val="tx1"/>
              </a:buClr>
              <a:buFontTx/>
              <a:buChar char="•"/>
            </a:pPr>
            <a:endParaRPr lang="en-US" sz="1400" dirty="0"/>
          </a:p>
        </p:txBody>
      </p:sp>
      <p:sp>
        <p:nvSpPr>
          <p:cNvPr id="409604" name="Rectangle 4"/>
          <p:cNvSpPr>
            <a:spLocks noChangeArrowheads="1"/>
          </p:cNvSpPr>
          <p:nvPr/>
        </p:nvSpPr>
        <p:spPr bwMode="auto">
          <a:xfrm>
            <a:off x="881063" y="1546225"/>
            <a:ext cx="7643812"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35000"/>
              </a:spcBef>
              <a:buClr>
                <a:srgbClr val="008080"/>
              </a:buClr>
              <a:buFont typeface="Wingdings" pitchFamily="2" charset="2"/>
              <a:buNone/>
            </a:pPr>
            <a:endParaRPr lang="en-US" dirty="0"/>
          </a:p>
        </p:txBody>
      </p:sp>
      <p:sp>
        <p:nvSpPr>
          <p:cNvPr id="409605" name="Text Box 5"/>
          <p:cNvSpPr txBox="1">
            <a:spLocks noChangeArrowheads="1"/>
          </p:cNvSpPr>
          <p:nvPr/>
        </p:nvSpPr>
        <p:spPr bwMode="auto">
          <a:xfrm>
            <a:off x="7924800" y="90488"/>
            <a:ext cx="1219200" cy="366712"/>
          </a:xfrm>
          <a:prstGeom prst="rect">
            <a:avLst/>
          </a:prstGeom>
          <a:noFill/>
          <a:ln>
            <a:noFill/>
          </a:ln>
          <a:effectLst/>
          <a:extLst>
            <a:ext uri="{909E8E84-426E-40DD-AFC4-6F175D3DCCD1}">
              <a14:hiddenFill xmlns:a14="http://schemas.microsoft.com/office/drawing/2010/main">
                <a:solidFill>
                  <a:srgbClr val="1EA62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203.6 j</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30842499-50C8-4CF2-91FE-8CE1545C8FE4}" type="slidenum">
              <a:rPr lang="en-US"/>
              <a:pPr/>
              <a:t>16</a:t>
            </a:fld>
            <a:endParaRPr lang="en-US" dirty="0"/>
          </a:p>
        </p:txBody>
      </p:sp>
      <p:sp>
        <p:nvSpPr>
          <p:cNvPr id="411650" name="Rectangle 2"/>
          <p:cNvSpPr>
            <a:spLocks noChangeArrowheads="1"/>
          </p:cNvSpPr>
          <p:nvPr/>
        </p:nvSpPr>
        <p:spPr bwMode="auto">
          <a:xfrm>
            <a:off x="674688" y="304800"/>
            <a:ext cx="7772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dirty="0">
                <a:solidFill>
                  <a:schemeClr val="tx2"/>
                </a:solidFill>
              </a:rPr>
              <a:t>Roswell Park Cancer Institute (PBC)</a:t>
            </a:r>
            <a:br>
              <a:rPr lang="en-US" sz="2800" b="1" dirty="0">
                <a:solidFill>
                  <a:schemeClr val="tx2"/>
                </a:solidFill>
              </a:rPr>
            </a:br>
            <a:r>
              <a:rPr lang="en-US" sz="2000" b="1" dirty="0">
                <a:solidFill>
                  <a:schemeClr val="tx2"/>
                </a:solidFill>
              </a:rPr>
              <a:t>FY </a:t>
            </a:r>
            <a:r>
              <a:rPr lang="en-US" sz="2000" b="1" dirty="0" smtClean="0">
                <a:solidFill>
                  <a:schemeClr val="tx2"/>
                </a:solidFill>
              </a:rPr>
              <a:t>2015 </a:t>
            </a:r>
            <a:r>
              <a:rPr lang="en-US" sz="2000" b="1" dirty="0">
                <a:solidFill>
                  <a:schemeClr val="tx2"/>
                </a:solidFill>
              </a:rPr>
              <a:t>– Material Shift in Resources Between Years</a:t>
            </a:r>
            <a:endParaRPr lang="en-US" i="1" dirty="0">
              <a:solidFill>
                <a:schemeClr val="tx2"/>
              </a:solidFill>
            </a:endParaRPr>
          </a:p>
        </p:txBody>
      </p:sp>
      <p:sp>
        <p:nvSpPr>
          <p:cNvPr id="411651" name="Rectangle 3"/>
          <p:cNvSpPr>
            <a:spLocks noChangeArrowheads="1"/>
          </p:cNvSpPr>
          <p:nvPr/>
        </p:nvSpPr>
        <p:spPr bwMode="auto">
          <a:xfrm>
            <a:off x="1041400" y="1882775"/>
            <a:ext cx="7005638"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35000"/>
              </a:spcBef>
              <a:buClr>
                <a:schemeClr val="tx1"/>
              </a:buClr>
              <a:buFontTx/>
              <a:buChar char="•"/>
            </a:pPr>
            <a:r>
              <a:rPr lang="en-US" dirty="0"/>
              <a:t>Capital projects can span multiple years. The entire project is approved prior to initiation, and due to the magnitude of certain projects there can be an approved balance to carry forward to the next fiscal year. Carry over balances are determined and approved after the start of the new fiscal year.</a:t>
            </a:r>
          </a:p>
          <a:p>
            <a:pPr marL="342900" indent="-342900">
              <a:spcBef>
                <a:spcPct val="35000"/>
              </a:spcBef>
              <a:buClr>
                <a:schemeClr val="tx1"/>
              </a:buClr>
            </a:pPr>
            <a:r>
              <a:rPr lang="en-US" dirty="0"/>
              <a:t> </a:t>
            </a:r>
          </a:p>
        </p:txBody>
      </p:sp>
      <p:sp>
        <p:nvSpPr>
          <p:cNvPr id="411653" name="Text Box 5"/>
          <p:cNvSpPr txBox="1">
            <a:spLocks noChangeArrowheads="1"/>
          </p:cNvSpPr>
          <p:nvPr/>
        </p:nvSpPr>
        <p:spPr bwMode="auto">
          <a:xfrm>
            <a:off x="7924800" y="90488"/>
            <a:ext cx="1219200" cy="366712"/>
          </a:xfrm>
          <a:prstGeom prst="rect">
            <a:avLst/>
          </a:prstGeom>
          <a:noFill/>
          <a:ln>
            <a:noFill/>
          </a:ln>
          <a:effectLst/>
          <a:extLst>
            <a:ext uri="{909E8E84-426E-40DD-AFC4-6F175D3DCCD1}">
              <a14:hiddenFill xmlns:a14="http://schemas.microsoft.com/office/drawing/2010/main">
                <a:solidFill>
                  <a:srgbClr val="1EA62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203.6 k</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4B8D7B-09B5-4223-948D-D09BA839BD4B}" type="slidenum">
              <a:rPr lang="en-US"/>
              <a:pPr/>
              <a:t>17</a:t>
            </a:fld>
            <a:endParaRPr lang="en-US" dirty="0"/>
          </a:p>
        </p:txBody>
      </p:sp>
      <p:sp>
        <p:nvSpPr>
          <p:cNvPr id="471046" name="Text Box 6"/>
          <p:cNvSpPr txBox="1">
            <a:spLocks noChangeArrowheads="1"/>
          </p:cNvSpPr>
          <p:nvPr/>
        </p:nvSpPr>
        <p:spPr bwMode="auto">
          <a:xfrm>
            <a:off x="8001000" y="228600"/>
            <a:ext cx="86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203.6 l</a:t>
            </a:r>
          </a:p>
        </p:txBody>
      </p:sp>
      <p:graphicFrame>
        <p:nvGraphicFramePr>
          <p:cNvPr id="2" name="Object 1"/>
          <p:cNvGraphicFramePr>
            <a:graphicFrameLocks noChangeAspect="1"/>
          </p:cNvGraphicFramePr>
          <p:nvPr>
            <p:extLst>
              <p:ext uri="{D42A27DB-BD31-4B8C-83A1-F6EECF244321}">
                <p14:modId xmlns:p14="http://schemas.microsoft.com/office/powerpoint/2010/main" val="1391385707"/>
              </p:ext>
            </p:extLst>
          </p:nvPr>
        </p:nvGraphicFramePr>
        <p:xfrm>
          <a:off x="457200" y="595313"/>
          <a:ext cx="8125837" cy="5286464"/>
        </p:xfrm>
        <a:graphic>
          <a:graphicData uri="http://schemas.openxmlformats.org/presentationml/2006/ole">
            <mc:AlternateContent xmlns:mc="http://schemas.openxmlformats.org/markup-compatibility/2006">
              <mc:Choice xmlns:v="urn:schemas-microsoft-com:vml" Requires="v">
                <p:oleObj spid="_x0000_s520356" name="Worksheet" r:id="rId3" imgW="8286750" imgH="5391150" progId="Excel.Sheet.12">
                  <p:embed/>
                </p:oleObj>
              </mc:Choice>
              <mc:Fallback>
                <p:oleObj name="Worksheet" r:id="rId3" imgW="8286750" imgH="5391150" progId="Excel.Sheet.12">
                  <p:embed/>
                  <p:pic>
                    <p:nvPicPr>
                      <p:cNvPr id="0" name=""/>
                      <p:cNvPicPr/>
                      <p:nvPr/>
                    </p:nvPicPr>
                    <p:blipFill>
                      <a:blip r:embed="rId4"/>
                      <a:stretch>
                        <a:fillRect/>
                      </a:stretch>
                    </p:blipFill>
                    <p:spPr>
                      <a:xfrm>
                        <a:off x="457200" y="595313"/>
                        <a:ext cx="8125837" cy="5286464"/>
                      </a:xfrm>
                      <a:prstGeom prst="rect">
                        <a:avLst/>
                      </a:prstGeom>
                    </p:spPr>
                  </p:pic>
                </p:oleObj>
              </mc:Fallback>
            </mc:AlternateContent>
          </a:graphicData>
        </a:graphic>
      </p:graphicFrame>
    </p:spTree>
    <p:extLst>
      <p:ext uri="{BB962C8B-B14F-4D97-AF65-F5344CB8AC3E}">
        <p14:creationId xmlns:p14="http://schemas.microsoft.com/office/powerpoint/2010/main" val="42862606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D646E9-C724-474D-8F3E-E27013D8AEFD}" type="slidenum">
              <a:rPr lang="en-US"/>
              <a:pPr/>
              <a:t>18</a:t>
            </a:fld>
            <a:endParaRPr lang="en-US" dirty="0"/>
          </a:p>
        </p:txBody>
      </p:sp>
      <p:sp>
        <p:nvSpPr>
          <p:cNvPr id="472069" name="Text Box 5"/>
          <p:cNvSpPr txBox="1">
            <a:spLocks noChangeArrowheads="1"/>
          </p:cNvSpPr>
          <p:nvPr/>
        </p:nvSpPr>
        <p:spPr bwMode="auto">
          <a:xfrm>
            <a:off x="7391400" y="228600"/>
            <a:ext cx="1695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203.6 l (cont’d)</a:t>
            </a:r>
          </a:p>
        </p:txBody>
      </p:sp>
      <p:graphicFrame>
        <p:nvGraphicFramePr>
          <p:cNvPr id="2" name="Object 1"/>
          <p:cNvGraphicFramePr>
            <a:graphicFrameLocks noChangeAspect="1"/>
          </p:cNvGraphicFramePr>
          <p:nvPr>
            <p:extLst>
              <p:ext uri="{D42A27DB-BD31-4B8C-83A1-F6EECF244321}">
                <p14:modId xmlns:p14="http://schemas.microsoft.com/office/powerpoint/2010/main" val="3560510214"/>
              </p:ext>
            </p:extLst>
          </p:nvPr>
        </p:nvGraphicFramePr>
        <p:xfrm>
          <a:off x="1185863" y="576263"/>
          <a:ext cx="6772275" cy="5705475"/>
        </p:xfrm>
        <a:graphic>
          <a:graphicData uri="http://schemas.openxmlformats.org/presentationml/2006/ole">
            <mc:AlternateContent xmlns:mc="http://schemas.openxmlformats.org/markup-compatibility/2006">
              <mc:Choice xmlns:v="urn:schemas-microsoft-com:vml" Requires="v">
                <p:oleObj spid="_x0000_s521380" name="Worksheet" r:id="rId3" imgW="6772275" imgH="5705475" progId="Excel.Sheet.12">
                  <p:embed/>
                </p:oleObj>
              </mc:Choice>
              <mc:Fallback>
                <p:oleObj name="Worksheet" r:id="rId3" imgW="6772275" imgH="5705475" progId="Excel.Sheet.12">
                  <p:embed/>
                  <p:pic>
                    <p:nvPicPr>
                      <p:cNvPr id="0" name=""/>
                      <p:cNvPicPr/>
                      <p:nvPr/>
                    </p:nvPicPr>
                    <p:blipFill>
                      <a:blip r:embed="rId4"/>
                      <a:stretch>
                        <a:fillRect/>
                      </a:stretch>
                    </p:blipFill>
                    <p:spPr>
                      <a:xfrm>
                        <a:off x="1185863" y="576263"/>
                        <a:ext cx="6772275" cy="5705475"/>
                      </a:xfrm>
                      <a:prstGeom prst="rect">
                        <a:avLst/>
                      </a:prstGeom>
                    </p:spPr>
                  </p:pic>
                </p:oleObj>
              </mc:Fallback>
            </mc:AlternateContent>
          </a:graphicData>
        </a:graphic>
      </p:graphicFrame>
    </p:spTree>
    <p:extLst>
      <p:ext uri="{BB962C8B-B14F-4D97-AF65-F5344CB8AC3E}">
        <p14:creationId xmlns:p14="http://schemas.microsoft.com/office/powerpoint/2010/main" val="3571260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7236C313-A80A-4350-8F4D-CAA43E543E85}" type="slidenum">
              <a:rPr lang="en-US"/>
              <a:pPr/>
              <a:t>19</a:t>
            </a:fld>
            <a:endParaRPr lang="en-US" dirty="0"/>
          </a:p>
        </p:txBody>
      </p:sp>
      <p:sp>
        <p:nvSpPr>
          <p:cNvPr id="470103" name="Rectangle 87"/>
          <p:cNvSpPr>
            <a:spLocks noChangeArrowheads="1"/>
          </p:cNvSpPr>
          <p:nvPr/>
        </p:nvSpPr>
        <p:spPr bwMode="auto">
          <a:xfrm>
            <a:off x="533400" y="3352800"/>
            <a:ext cx="8153400" cy="1676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0104" name="Text Box 88"/>
          <p:cNvSpPr txBox="1">
            <a:spLocks noChangeArrowheads="1"/>
          </p:cNvSpPr>
          <p:nvPr/>
        </p:nvSpPr>
        <p:spPr bwMode="auto">
          <a:xfrm>
            <a:off x="533400" y="3429000"/>
            <a:ext cx="8153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200" dirty="0"/>
              <a:t>RPCI is authorized to incur additional indebtedness beyond its current levels. Should the </a:t>
            </a:r>
            <a:r>
              <a:rPr lang="en-US" sz="1200" dirty="0" smtClean="0"/>
              <a:t>amount of its requested </a:t>
            </a:r>
            <a:r>
              <a:rPr lang="en-US" sz="1200" dirty="0"/>
              <a:t>indebtedness exceed 15% of amounts transferred from the Health Income Fund to RPCI in the previous year, </a:t>
            </a:r>
            <a:r>
              <a:rPr lang="en-US" sz="1200" dirty="0" smtClean="0"/>
              <a:t>prior </a:t>
            </a:r>
            <a:r>
              <a:rPr lang="en-US" sz="1200" dirty="0"/>
              <a:t>written approval of the NYS Division of Budget is required. RPCI has not assumed that additional indebtedness of this magnitude will occur in its </a:t>
            </a:r>
            <a:r>
              <a:rPr lang="en-US" sz="1200" dirty="0" smtClean="0"/>
              <a:t>FY2015 </a:t>
            </a:r>
            <a:r>
              <a:rPr lang="en-US" sz="1200" dirty="0"/>
              <a:t>budget. </a:t>
            </a:r>
            <a:r>
              <a:rPr lang="en-US" sz="1200" i="1" dirty="0"/>
              <a:t>NOTE:</a:t>
            </a:r>
            <a:r>
              <a:rPr lang="en-US" sz="1200" dirty="0"/>
              <a:t> </a:t>
            </a:r>
            <a:r>
              <a:rPr lang="en-US" sz="1200" dirty="0" smtClean="0"/>
              <a:t>RPCI has secured a line of credit with M&amp;T bank to cover operational cash flow needs should NYS be late in paying its quarterly support payments to the Institute. Interest </a:t>
            </a:r>
            <a:r>
              <a:rPr lang="en-US" sz="1200" dirty="0"/>
              <a:t>costs related to </a:t>
            </a:r>
            <a:r>
              <a:rPr lang="en-US" sz="1200" dirty="0" smtClean="0"/>
              <a:t>accessing the line </a:t>
            </a:r>
            <a:r>
              <a:rPr lang="en-US" sz="1200" dirty="0"/>
              <a:t>of credit have not been included </a:t>
            </a:r>
            <a:r>
              <a:rPr lang="en-US" sz="1200" dirty="0" smtClean="0"/>
              <a:t>in the FY </a:t>
            </a:r>
            <a:r>
              <a:rPr lang="en-US" sz="1200" dirty="0" smtClean="0"/>
              <a:t>2015 </a:t>
            </a:r>
            <a:r>
              <a:rPr lang="en-US" sz="1200" dirty="0" smtClean="0"/>
              <a:t>budget as </a:t>
            </a:r>
            <a:r>
              <a:rPr lang="en-US" sz="1200" dirty="0"/>
              <a:t>we are assuming NYS support payments will occur in a timely manner.   </a:t>
            </a:r>
          </a:p>
        </p:txBody>
      </p:sp>
      <p:sp>
        <p:nvSpPr>
          <p:cNvPr id="470109" name="Text Box 93"/>
          <p:cNvSpPr txBox="1">
            <a:spLocks noChangeArrowheads="1"/>
          </p:cNvSpPr>
          <p:nvPr/>
        </p:nvSpPr>
        <p:spPr bwMode="auto">
          <a:xfrm>
            <a:off x="7315200" y="228600"/>
            <a:ext cx="1695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203.6 l (cont’d)</a:t>
            </a:r>
          </a:p>
        </p:txBody>
      </p:sp>
      <p:graphicFrame>
        <p:nvGraphicFramePr>
          <p:cNvPr id="2" name="Object 1"/>
          <p:cNvGraphicFramePr>
            <a:graphicFrameLocks noChangeAspect="1"/>
          </p:cNvGraphicFramePr>
          <p:nvPr>
            <p:extLst>
              <p:ext uri="{D42A27DB-BD31-4B8C-83A1-F6EECF244321}">
                <p14:modId xmlns:p14="http://schemas.microsoft.com/office/powerpoint/2010/main" val="979367096"/>
              </p:ext>
            </p:extLst>
          </p:nvPr>
        </p:nvGraphicFramePr>
        <p:xfrm>
          <a:off x="762000" y="595313"/>
          <a:ext cx="7524750" cy="2609850"/>
        </p:xfrm>
        <a:graphic>
          <a:graphicData uri="http://schemas.openxmlformats.org/presentationml/2006/ole">
            <mc:AlternateContent xmlns:mc="http://schemas.openxmlformats.org/markup-compatibility/2006">
              <mc:Choice xmlns:v="urn:schemas-microsoft-com:vml" Requires="v">
                <p:oleObj spid="_x0000_s522404" name="Worksheet" r:id="rId3" imgW="7524750" imgH="2609850" progId="Excel.Sheet.12">
                  <p:embed/>
                </p:oleObj>
              </mc:Choice>
              <mc:Fallback>
                <p:oleObj name="Worksheet" r:id="rId3" imgW="7524750" imgH="2609850" progId="Excel.Sheet.12">
                  <p:embed/>
                  <p:pic>
                    <p:nvPicPr>
                      <p:cNvPr id="0" name=""/>
                      <p:cNvPicPr/>
                      <p:nvPr/>
                    </p:nvPicPr>
                    <p:blipFill>
                      <a:blip r:embed="rId4"/>
                      <a:stretch>
                        <a:fillRect/>
                      </a:stretch>
                    </p:blipFill>
                    <p:spPr>
                      <a:xfrm>
                        <a:off x="762000" y="595313"/>
                        <a:ext cx="7524750" cy="2609850"/>
                      </a:xfrm>
                      <a:prstGeom prst="rect">
                        <a:avLst/>
                      </a:prstGeom>
                    </p:spPr>
                  </p:pic>
                </p:oleObj>
              </mc:Fallback>
            </mc:AlternateContent>
          </a:graphicData>
        </a:graphic>
      </p:graphicFrame>
    </p:spTree>
    <p:extLst>
      <p:ext uri="{BB962C8B-B14F-4D97-AF65-F5344CB8AC3E}">
        <p14:creationId xmlns:p14="http://schemas.microsoft.com/office/powerpoint/2010/main" val="3049607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5"/>
          <p:cNvSpPr>
            <a:spLocks noGrp="1"/>
          </p:cNvSpPr>
          <p:nvPr>
            <p:ph type="sldNum" sz="quarter" idx="12"/>
          </p:nvPr>
        </p:nvSpPr>
        <p:spPr/>
        <p:txBody>
          <a:bodyPr/>
          <a:lstStyle/>
          <a:p>
            <a:fld id="{2102399B-F126-4195-B84E-60A1A546F182}" type="slidenum">
              <a:rPr lang="en-US"/>
              <a:pPr/>
              <a:t>2</a:t>
            </a:fld>
            <a:endParaRPr lang="en-US" dirty="0"/>
          </a:p>
        </p:txBody>
      </p:sp>
      <p:grpSp>
        <p:nvGrpSpPr>
          <p:cNvPr id="453634" name="Group 2"/>
          <p:cNvGrpSpPr>
            <a:grpSpLocks noChangeAspect="1"/>
          </p:cNvGrpSpPr>
          <p:nvPr/>
        </p:nvGrpSpPr>
        <p:grpSpPr bwMode="auto">
          <a:xfrm>
            <a:off x="684213" y="152400"/>
            <a:ext cx="8618537" cy="6440488"/>
            <a:chOff x="431" y="96"/>
            <a:chExt cx="5429" cy="4057"/>
          </a:xfrm>
        </p:grpSpPr>
        <p:sp>
          <p:nvSpPr>
            <p:cNvPr id="453635" name="AutoShape 3"/>
            <p:cNvSpPr>
              <a:spLocks noChangeAspect="1" noChangeArrowheads="1" noTextEdit="1"/>
            </p:cNvSpPr>
            <p:nvPr/>
          </p:nvSpPr>
          <p:spPr bwMode="auto">
            <a:xfrm>
              <a:off x="431" y="96"/>
              <a:ext cx="4897" cy="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53636" name="Rectangle 4"/>
            <p:cNvSpPr>
              <a:spLocks noChangeArrowheads="1"/>
            </p:cNvSpPr>
            <p:nvPr/>
          </p:nvSpPr>
          <p:spPr bwMode="auto">
            <a:xfrm>
              <a:off x="4931" y="188"/>
              <a:ext cx="447"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dirty="0">
                  <a:solidFill>
                    <a:srgbClr val="000000"/>
                  </a:solidFill>
                </a:rPr>
                <a:t>203.6 a</a:t>
              </a:r>
              <a:endParaRPr lang="en-US" dirty="0"/>
            </a:p>
          </p:txBody>
        </p:sp>
        <p:sp>
          <p:nvSpPr>
            <p:cNvPr id="453637" name="Rectangle 5"/>
            <p:cNvSpPr>
              <a:spLocks noChangeArrowheads="1"/>
            </p:cNvSpPr>
            <p:nvPr/>
          </p:nvSpPr>
          <p:spPr bwMode="auto">
            <a:xfrm>
              <a:off x="452" y="311"/>
              <a:ext cx="272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dirty="0">
                  <a:solidFill>
                    <a:srgbClr val="000000"/>
                  </a:solidFill>
                </a:rPr>
                <a:t>Public Authority Relationship with Unit of Government</a:t>
              </a:r>
              <a:endParaRPr lang="en-US" dirty="0"/>
            </a:p>
          </p:txBody>
        </p:sp>
        <p:sp>
          <p:nvSpPr>
            <p:cNvPr id="453638" name="Rectangle 6"/>
            <p:cNvSpPr>
              <a:spLocks noChangeArrowheads="1"/>
            </p:cNvSpPr>
            <p:nvPr/>
          </p:nvSpPr>
          <p:spPr bwMode="auto">
            <a:xfrm>
              <a:off x="452" y="502"/>
              <a:ext cx="1363"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dirty="0">
                  <a:solidFill>
                    <a:srgbClr val="000000"/>
                  </a:solidFill>
                </a:rPr>
                <a:t>Roswell Park Cancer Institute</a:t>
              </a:r>
              <a:endParaRPr lang="en-US" dirty="0"/>
            </a:p>
          </p:txBody>
        </p:sp>
        <p:sp>
          <p:nvSpPr>
            <p:cNvPr id="453639" name="Rectangle 7"/>
            <p:cNvSpPr>
              <a:spLocks noChangeArrowheads="1"/>
            </p:cNvSpPr>
            <p:nvPr/>
          </p:nvSpPr>
          <p:spPr bwMode="auto">
            <a:xfrm>
              <a:off x="452" y="693"/>
              <a:ext cx="5188"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000000"/>
                  </a:solidFill>
                </a:rPr>
                <a:t>The Institute was founded in 1898 and became a State Institute in 1911.  In 1971, it was one of the first three institutions certified as a </a:t>
              </a:r>
              <a:endParaRPr lang="en-US" dirty="0"/>
            </a:p>
          </p:txBody>
        </p:sp>
        <p:sp>
          <p:nvSpPr>
            <p:cNvPr id="453640" name="Rectangle 8"/>
            <p:cNvSpPr>
              <a:spLocks noChangeArrowheads="1"/>
            </p:cNvSpPr>
            <p:nvPr/>
          </p:nvSpPr>
          <p:spPr bwMode="auto">
            <a:xfrm>
              <a:off x="452" y="779"/>
              <a:ext cx="5344"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000000"/>
                  </a:solidFill>
                </a:rPr>
                <a:t>comprehensive cancer center by the National Cancer Institute.  As such, it is committed to combat cancer through basic research, clinical </a:t>
              </a:r>
              <a:endParaRPr lang="en-US" dirty="0"/>
            </a:p>
          </p:txBody>
        </p:sp>
        <p:sp>
          <p:nvSpPr>
            <p:cNvPr id="453641" name="Rectangle 9"/>
            <p:cNvSpPr>
              <a:spLocks noChangeArrowheads="1"/>
            </p:cNvSpPr>
            <p:nvPr/>
          </p:nvSpPr>
          <p:spPr bwMode="auto">
            <a:xfrm>
              <a:off x="452" y="865"/>
              <a:ext cx="437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000000"/>
                  </a:solidFill>
                </a:rPr>
                <a:t>research and treatment, and professional and public education.  Presently, there are </a:t>
              </a:r>
              <a:r>
                <a:rPr lang="en-US" sz="900" dirty="0" smtClean="0">
                  <a:solidFill>
                    <a:srgbClr val="000000"/>
                  </a:solidFill>
                </a:rPr>
                <a:t>41 </a:t>
              </a:r>
              <a:r>
                <a:rPr lang="en-US" sz="900" dirty="0">
                  <a:solidFill>
                    <a:srgbClr val="000000"/>
                  </a:solidFill>
                </a:rPr>
                <a:t>such centers designated in the United States.  </a:t>
              </a:r>
              <a:endParaRPr lang="en-US" dirty="0"/>
            </a:p>
          </p:txBody>
        </p:sp>
        <p:sp>
          <p:nvSpPr>
            <p:cNvPr id="453642" name="Rectangle 10"/>
            <p:cNvSpPr>
              <a:spLocks noChangeArrowheads="1"/>
            </p:cNvSpPr>
            <p:nvPr/>
          </p:nvSpPr>
          <p:spPr bwMode="auto">
            <a:xfrm>
              <a:off x="452" y="952"/>
              <a:ext cx="432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000000"/>
                  </a:solidFill>
                </a:rPr>
                <a:t>The Institute is a 133 licensed bed facility and an ambulatory care center containing 15 multidisciplinary care centers with a staff of over </a:t>
              </a:r>
              <a:endParaRPr lang="en-US" dirty="0"/>
            </a:p>
          </p:txBody>
        </p:sp>
        <p:sp>
          <p:nvSpPr>
            <p:cNvPr id="453643" name="Rectangle 11"/>
            <p:cNvSpPr>
              <a:spLocks noChangeArrowheads="1"/>
            </p:cNvSpPr>
            <p:nvPr/>
          </p:nvSpPr>
          <p:spPr bwMode="auto">
            <a:xfrm>
              <a:off x="452" y="1038"/>
              <a:ext cx="431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000000"/>
                  </a:solidFill>
                </a:rPr>
                <a:t>3,200 members, including clinical staff physicians, residents, fellows, and research staff.  The primary physical plant covers several city </a:t>
              </a:r>
              <a:endParaRPr lang="en-US" dirty="0"/>
            </a:p>
          </p:txBody>
        </p:sp>
        <p:sp>
          <p:nvSpPr>
            <p:cNvPr id="453644" name="Rectangle 12"/>
            <p:cNvSpPr>
              <a:spLocks noChangeArrowheads="1"/>
            </p:cNvSpPr>
            <p:nvPr/>
          </p:nvSpPr>
          <p:spPr bwMode="auto">
            <a:xfrm>
              <a:off x="452" y="1118"/>
              <a:ext cx="1114"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000000"/>
                  </a:solidFill>
                </a:rPr>
                <a:t>blocks in downtown Buffalo.</a:t>
              </a:r>
              <a:endParaRPr lang="en-US" dirty="0"/>
            </a:p>
          </p:txBody>
        </p:sp>
        <p:sp>
          <p:nvSpPr>
            <p:cNvPr id="453645" name="Rectangle 13"/>
            <p:cNvSpPr>
              <a:spLocks noChangeArrowheads="1"/>
            </p:cNvSpPr>
            <p:nvPr/>
          </p:nvSpPr>
          <p:spPr bwMode="auto">
            <a:xfrm>
              <a:off x="452" y="1290"/>
              <a:ext cx="5245"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000000"/>
                  </a:solidFill>
                </a:rPr>
                <a:t>The operation of the Institute transferred from the New York State Department of Health to the RPCI Corporation on January 1, 1999.  In </a:t>
              </a:r>
              <a:endParaRPr lang="en-US" dirty="0"/>
            </a:p>
          </p:txBody>
        </p:sp>
        <p:sp>
          <p:nvSpPr>
            <p:cNvPr id="453646" name="Rectangle 14"/>
            <p:cNvSpPr>
              <a:spLocks noChangeArrowheads="1"/>
            </p:cNvSpPr>
            <p:nvPr/>
          </p:nvSpPr>
          <p:spPr bwMode="auto">
            <a:xfrm>
              <a:off x="452" y="1376"/>
              <a:ext cx="5387"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000000"/>
                  </a:solidFill>
                </a:rPr>
                <a:t>order to meet the demands of the changing health care marketplace and to promote the strengths and capabilities of the Institute, Chapter </a:t>
              </a:r>
              <a:endParaRPr lang="en-US" dirty="0"/>
            </a:p>
          </p:txBody>
        </p:sp>
        <p:sp>
          <p:nvSpPr>
            <p:cNvPr id="453647" name="Rectangle 15"/>
            <p:cNvSpPr>
              <a:spLocks noChangeArrowheads="1"/>
            </p:cNvSpPr>
            <p:nvPr/>
          </p:nvSpPr>
          <p:spPr bwMode="auto">
            <a:xfrm>
              <a:off x="452" y="1463"/>
              <a:ext cx="5245"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000000"/>
                  </a:solidFill>
                </a:rPr>
                <a:t>5 of the Laws of 1997 added a new Title 4 to Article 10-c of the Public Authorities Law authorizing the RPCI Corporation. This legislative </a:t>
              </a:r>
              <a:endParaRPr lang="en-US" dirty="0"/>
            </a:p>
          </p:txBody>
        </p:sp>
        <p:sp>
          <p:nvSpPr>
            <p:cNvPr id="453648" name="Rectangle 16"/>
            <p:cNvSpPr>
              <a:spLocks noChangeArrowheads="1"/>
            </p:cNvSpPr>
            <p:nvPr/>
          </p:nvSpPr>
          <p:spPr bwMode="auto">
            <a:xfrm>
              <a:off x="452" y="1549"/>
              <a:ext cx="5337"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000000"/>
                  </a:solidFill>
                </a:rPr>
                <a:t>authorization was intended to change the Institute’s governance structure to afford it market and managerial flexibility.  Among the special </a:t>
              </a:r>
              <a:endParaRPr lang="en-US" dirty="0"/>
            </a:p>
          </p:txBody>
        </p:sp>
        <p:sp>
          <p:nvSpPr>
            <p:cNvPr id="453649" name="Rectangle 17"/>
            <p:cNvSpPr>
              <a:spLocks noChangeArrowheads="1"/>
            </p:cNvSpPr>
            <p:nvPr/>
          </p:nvSpPr>
          <p:spPr bwMode="auto">
            <a:xfrm>
              <a:off x="452" y="1635"/>
              <a:ext cx="5145"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000000"/>
                  </a:solidFill>
                </a:rPr>
                <a:t>powers granted by the legislation to the Corporation were the powers to contract with the State to operate, manage, superintend and </a:t>
              </a:r>
              <a:endParaRPr lang="en-US" dirty="0"/>
            </a:p>
          </p:txBody>
        </p:sp>
        <p:sp>
          <p:nvSpPr>
            <p:cNvPr id="453650" name="Rectangle 18"/>
            <p:cNvSpPr>
              <a:spLocks noChangeArrowheads="1"/>
            </p:cNvSpPr>
            <p:nvPr/>
          </p:nvSpPr>
          <p:spPr bwMode="auto">
            <a:xfrm>
              <a:off x="452" y="1721"/>
              <a:ext cx="5195"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000000"/>
                  </a:solidFill>
                </a:rPr>
                <a:t>control the Institute, and to establish, collect, and adjust fees, rental and other charges in connection with the operation of the Institute.</a:t>
              </a:r>
              <a:endParaRPr lang="en-US" dirty="0"/>
            </a:p>
          </p:txBody>
        </p:sp>
        <p:sp>
          <p:nvSpPr>
            <p:cNvPr id="453651" name="Rectangle 19"/>
            <p:cNvSpPr>
              <a:spLocks noChangeArrowheads="1"/>
            </p:cNvSpPr>
            <p:nvPr/>
          </p:nvSpPr>
          <p:spPr bwMode="auto">
            <a:xfrm>
              <a:off x="452" y="1980"/>
              <a:ext cx="5280"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000000"/>
                  </a:solidFill>
                </a:rPr>
                <a:t>Pursuant to subdivision 2 of Section 403 of the Public Health Law, added by such chapter, the Department, acting on behalf of the State, </a:t>
              </a:r>
              <a:endParaRPr lang="en-US" dirty="0"/>
            </a:p>
          </p:txBody>
        </p:sp>
        <p:sp>
          <p:nvSpPr>
            <p:cNvPr id="453652" name="Rectangle 20"/>
            <p:cNvSpPr>
              <a:spLocks noChangeArrowheads="1"/>
            </p:cNvSpPr>
            <p:nvPr/>
          </p:nvSpPr>
          <p:spPr bwMode="auto">
            <a:xfrm>
              <a:off x="452" y="2066"/>
              <a:ext cx="5330"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000000"/>
                  </a:solidFill>
                </a:rPr>
                <a:t>entered into an Operating Agreement with RPCI Corporation pursuant to which operating responsibility for the Institute was transferred to </a:t>
              </a:r>
              <a:endParaRPr lang="en-US" dirty="0"/>
            </a:p>
          </p:txBody>
        </p:sp>
        <p:sp>
          <p:nvSpPr>
            <p:cNvPr id="453653" name="Rectangle 21"/>
            <p:cNvSpPr>
              <a:spLocks noChangeArrowheads="1"/>
            </p:cNvSpPr>
            <p:nvPr/>
          </p:nvSpPr>
          <p:spPr bwMode="auto">
            <a:xfrm>
              <a:off x="452" y="2152"/>
              <a:ext cx="525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000000"/>
                  </a:solidFill>
                </a:rPr>
                <a:t>RPCI Corporation effective January 1, 1999, and giving RPCI Corporation substantial independence in operating the Institute, including </a:t>
              </a:r>
              <a:endParaRPr lang="en-US" dirty="0"/>
            </a:p>
          </p:txBody>
        </p:sp>
        <p:sp>
          <p:nvSpPr>
            <p:cNvPr id="453654" name="Rectangle 22"/>
            <p:cNvSpPr>
              <a:spLocks noChangeArrowheads="1"/>
            </p:cNvSpPr>
            <p:nvPr/>
          </p:nvSpPr>
          <p:spPr bwMode="auto">
            <a:xfrm>
              <a:off x="452" y="2238"/>
              <a:ext cx="5387"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000000"/>
                  </a:solidFill>
                </a:rPr>
                <a:t>the power to establish operating budgets, to establish and implement strategic business plans, to create subsidiary and affiliated entities, </a:t>
              </a:r>
              <a:endParaRPr lang="en-US" dirty="0"/>
            </a:p>
          </p:txBody>
        </p:sp>
        <p:sp>
          <p:nvSpPr>
            <p:cNvPr id="453655" name="Rectangle 23"/>
            <p:cNvSpPr>
              <a:spLocks noChangeArrowheads="1"/>
            </p:cNvSpPr>
            <p:nvPr/>
          </p:nvSpPr>
          <p:spPr bwMode="auto">
            <a:xfrm>
              <a:off x="452" y="2324"/>
              <a:ext cx="5408"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000000"/>
                  </a:solidFill>
                </a:rPr>
                <a:t>to enter into affiliations and alliances with other health care providers and to establish, collect and adjust fees, rentals and other charges in </a:t>
              </a:r>
              <a:endParaRPr lang="en-US" dirty="0"/>
            </a:p>
          </p:txBody>
        </p:sp>
        <p:sp>
          <p:nvSpPr>
            <p:cNvPr id="453656" name="Rectangle 24"/>
            <p:cNvSpPr>
              <a:spLocks noChangeArrowheads="1"/>
            </p:cNvSpPr>
            <p:nvPr/>
          </p:nvSpPr>
          <p:spPr bwMode="auto">
            <a:xfrm>
              <a:off x="452" y="2411"/>
              <a:ext cx="1753"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000000"/>
                  </a:solidFill>
                </a:rPr>
                <a:t>connection with the operation of the Institute.</a:t>
              </a:r>
              <a:endParaRPr lang="en-US" dirty="0"/>
            </a:p>
          </p:txBody>
        </p:sp>
        <p:sp>
          <p:nvSpPr>
            <p:cNvPr id="453657" name="Rectangle 25"/>
            <p:cNvSpPr>
              <a:spLocks noChangeArrowheads="1"/>
            </p:cNvSpPr>
            <p:nvPr/>
          </p:nvSpPr>
          <p:spPr bwMode="auto">
            <a:xfrm>
              <a:off x="452" y="2583"/>
              <a:ext cx="5351"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000000"/>
                  </a:solidFill>
                </a:rPr>
                <a:t>Revenues generated by the Corporation as a result of operating the Institute are considered to be revenues of the State for the purpose of </a:t>
              </a:r>
              <a:endParaRPr lang="en-US" dirty="0"/>
            </a:p>
          </p:txBody>
        </p:sp>
        <p:sp>
          <p:nvSpPr>
            <p:cNvPr id="453658" name="Rectangle 26"/>
            <p:cNvSpPr>
              <a:spLocks noChangeArrowheads="1"/>
            </p:cNvSpPr>
            <p:nvPr/>
          </p:nvSpPr>
          <p:spPr bwMode="auto">
            <a:xfrm>
              <a:off x="452" y="2669"/>
              <a:ext cx="5174"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000000"/>
                  </a:solidFill>
                </a:rPr>
                <a:t>its bond payment, and are required to be deposited into the Roswell Park Cancer Institute Debt Service Account of the Health Income </a:t>
              </a:r>
              <a:endParaRPr lang="en-US" dirty="0"/>
            </a:p>
          </p:txBody>
        </p:sp>
        <p:sp>
          <p:nvSpPr>
            <p:cNvPr id="453659" name="Rectangle 27"/>
            <p:cNvSpPr>
              <a:spLocks noChangeArrowheads="1"/>
            </p:cNvSpPr>
            <p:nvPr/>
          </p:nvSpPr>
          <p:spPr bwMode="auto">
            <a:xfrm>
              <a:off x="452" y="2755"/>
              <a:ext cx="5039"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000000"/>
                  </a:solidFill>
                </a:rPr>
                <a:t>Fund for payment of debt service on the Bonds.  The Department retains responsibility for paying debt service on the Bonds.  After </a:t>
              </a:r>
              <a:endParaRPr lang="en-US" dirty="0"/>
            </a:p>
          </p:txBody>
        </p:sp>
        <p:sp>
          <p:nvSpPr>
            <p:cNvPr id="453660" name="Rectangle 28"/>
            <p:cNvSpPr>
              <a:spLocks noChangeArrowheads="1"/>
            </p:cNvSpPr>
            <p:nvPr/>
          </p:nvSpPr>
          <p:spPr bwMode="auto">
            <a:xfrm>
              <a:off x="452" y="2841"/>
              <a:ext cx="5245"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000000"/>
                  </a:solidFill>
                </a:rPr>
                <a:t>allowing for accumulation of a debt service reserve for the Institute, the remaining revenues are transferred to the Roswell Park Cancer </a:t>
              </a:r>
              <a:endParaRPr lang="en-US" dirty="0"/>
            </a:p>
          </p:txBody>
        </p:sp>
        <p:sp>
          <p:nvSpPr>
            <p:cNvPr id="453661" name="Rectangle 29"/>
            <p:cNvSpPr>
              <a:spLocks noChangeArrowheads="1"/>
            </p:cNvSpPr>
            <p:nvPr/>
          </p:nvSpPr>
          <p:spPr bwMode="auto">
            <a:xfrm>
              <a:off x="452" y="2928"/>
              <a:ext cx="5209"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000000"/>
                  </a:solidFill>
                </a:rPr>
                <a:t>Institute Income Account of the Health Income Fund.  After allowing for a balance for refunds these revenues are, in turn, transferred to </a:t>
              </a:r>
              <a:endParaRPr lang="en-US" dirty="0"/>
            </a:p>
          </p:txBody>
        </p:sp>
        <p:sp>
          <p:nvSpPr>
            <p:cNvPr id="453662" name="Rectangle 30"/>
            <p:cNvSpPr>
              <a:spLocks noChangeArrowheads="1"/>
            </p:cNvSpPr>
            <p:nvPr/>
          </p:nvSpPr>
          <p:spPr bwMode="auto">
            <a:xfrm>
              <a:off x="452" y="3014"/>
              <a:ext cx="745"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000000"/>
                  </a:solidFill>
                </a:rPr>
                <a:t>RPCI Corporation.</a:t>
              </a:r>
              <a:endParaRPr lang="en-US" dirty="0"/>
            </a:p>
          </p:txBody>
        </p:sp>
        <p:sp>
          <p:nvSpPr>
            <p:cNvPr id="453663" name="Rectangle 31"/>
            <p:cNvSpPr>
              <a:spLocks noChangeArrowheads="1"/>
            </p:cNvSpPr>
            <p:nvPr/>
          </p:nvSpPr>
          <p:spPr bwMode="auto">
            <a:xfrm>
              <a:off x="452" y="3186"/>
              <a:ext cx="4925"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000000"/>
                  </a:solidFill>
                </a:rPr>
                <a:t>RPCI Corporation’s responsibility is to ensure the fiscal and programmatic integrity of the facility.  To achieve this objective, the </a:t>
              </a:r>
              <a:endParaRPr lang="en-US" dirty="0"/>
            </a:p>
          </p:txBody>
        </p:sp>
        <p:sp>
          <p:nvSpPr>
            <p:cNvPr id="453664" name="Rectangle 32"/>
            <p:cNvSpPr>
              <a:spLocks noChangeArrowheads="1"/>
            </p:cNvSpPr>
            <p:nvPr/>
          </p:nvSpPr>
          <p:spPr bwMode="auto">
            <a:xfrm>
              <a:off x="452" y="3272"/>
              <a:ext cx="5231"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000000"/>
                  </a:solidFill>
                </a:rPr>
                <a:t>Corporation has updated the strategic plan for the Institute which includes major programmatic and scientific, as well as, fiscal goals.  </a:t>
              </a:r>
              <a:endParaRPr lang="en-US" dirty="0"/>
            </a:p>
          </p:txBody>
        </p:sp>
        <p:sp>
          <p:nvSpPr>
            <p:cNvPr id="453665" name="Rectangle 33"/>
            <p:cNvSpPr>
              <a:spLocks noChangeArrowheads="1"/>
            </p:cNvSpPr>
            <p:nvPr/>
          </p:nvSpPr>
          <p:spPr bwMode="auto">
            <a:xfrm>
              <a:off x="452" y="3352"/>
              <a:ext cx="4883"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000000"/>
                  </a:solidFill>
                </a:rPr>
                <a:t>Some of the key goals include the recruitment of top-tier clinical and scientific talent; developing a methodology to monitor the </a:t>
              </a:r>
              <a:endParaRPr lang="en-US" dirty="0"/>
            </a:p>
          </p:txBody>
        </p:sp>
        <p:sp>
          <p:nvSpPr>
            <p:cNvPr id="453666" name="Rectangle 34"/>
            <p:cNvSpPr>
              <a:spLocks noChangeArrowheads="1"/>
            </p:cNvSpPr>
            <p:nvPr/>
          </p:nvSpPr>
          <p:spPr bwMode="auto">
            <a:xfrm>
              <a:off x="452" y="3439"/>
              <a:ext cx="5358"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000000"/>
                  </a:solidFill>
                </a:rPr>
                <a:t>effectiveness of programs and faculty; enhancing financial viability through revenue and expense controls; building a strong and profitable </a:t>
              </a:r>
              <a:endParaRPr lang="en-US" dirty="0"/>
            </a:p>
          </p:txBody>
        </p:sp>
        <p:sp>
          <p:nvSpPr>
            <p:cNvPr id="453667" name="Rectangle 35"/>
            <p:cNvSpPr>
              <a:spLocks noChangeArrowheads="1"/>
            </p:cNvSpPr>
            <p:nvPr/>
          </p:nvSpPr>
          <p:spPr bwMode="auto">
            <a:xfrm>
              <a:off x="452" y="3525"/>
              <a:ext cx="5316"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000000"/>
                  </a:solidFill>
                </a:rPr>
                <a:t>biotechnology transfer program in collaboration with peer facilities; emphasis on clinical and translation research, as well as developing </a:t>
              </a:r>
              <a:endParaRPr lang="en-US" dirty="0"/>
            </a:p>
          </p:txBody>
        </p:sp>
        <p:sp>
          <p:nvSpPr>
            <p:cNvPr id="453668" name="Rectangle 36"/>
            <p:cNvSpPr>
              <a:spLocks noChangeArrowheads="1"/>
            </p:cNvSpPr>
            <p:nvPr/>
          </p:nvSpPr>
          <p:spPr bwMode="auto">
            <a:xfrm>
              <a:off x="452" y="3611"/>
              <a:ext cx="4599"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000000"/>
                  </a:solidFill>
                </a:rPr>
                <a:t>and implementing new clinical trials and establishing a cancer disease management and clinical outcomes program.</a:t>
              </a:r>
              <a:endParaRPr lang="en-US" dirty="0"/>
            </a:p>
          </p:txBody>
        </p:sp>
        <p:sp>
          <p:nvSpPr>
            <p:cNvPr id="453669" name="Rectangle 37"/>
            <p:cNvSpPr>
              <a:spLocks noChangeArrowheads="1"/>
            </p:cNvSpPr>
            <p:nvPr/>
          </p:nvSpPr>
          <p:spPr bwMode="auto">
            <a:xfrm>
              <a:off x="452" y="3869"/>
              <a:ext cx="5188"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000000"/>
                  </a:solidFill>
                </a:rPr>
                <a:t>The Institute is a formally designated unit of the Graduate School of the University of New York at Buffalo and has numerous affiliation </a:t>
              </a:r>
              <a:endParaRPr lang="en-US" dirty="0"/>
            </a:p>
          </p:txBody>
        </p:sp>
        <p:sp>
          <p:nvSpPr>
            <p:cNvPr id="453670" name="Rectangle 38"/>
            <p:cNvSpPr>
              <a:spLocks noChangeArrowheads="1"/>
            </p:cNvSpPr>
            <p:nvPr/>
          </p:nvSpPr>
          <p:spPr bwMode="auto">
            <a:xfrm>
              <a:off x="452" y="3956"/>
              <a:ext cx="444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000000"/>
                  </a:solidFill>
                </a:rPr>
                <a:t>agreements with other educational institutions and hospitals.  Training provided by the Institute under these agreements </a:t>
              </a:r>
              <a:r>
                <a:rPr lang="en-US" sz="900" dirty="0" smtClean="0">
                  <a:solidFill>
                    <a:srgbClr val="000000"/>
                  </a:solidFill>
                </a:rPr>
                <a:t>includes </a:t>
              </a:r>
              <a:r>
                <a:rPr lang="en-US" sz="900" dirty="0">
                  <a:solidFill>
                    <a:srgbClr val="000000"/>
                  </a:solidFill>
                </a:rPr>
                <a:t>medical, </a:t>
              </a:r>
              <a:endParaRPr lang="en-US" dirty="0"/>
            </a:p>
          </p:txBody>
        </p:sp>
        <p:sp>
          <p:nvSpPr>
            <p:cNvPr id="453671" name="Rectangle 39"/>
            <p:cNvSpPr>
              <a:spLocks noChangeArrowheads="1"/>
            </p:cNvSpPr>
            <p:nvPr/>
          </p:nvSpPr>
          <p:spPr bwMode="auto">
            <a:xfrm>
              <a:off x="452" y="4042"/>
              <a:ext cx="1270"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dirty="0">
                  <a:solidFill>
                    <a:srgbClr val="000000"/>
                  </a:solidFill>
                </a:rPr>
                <a:t>nursing and medical research.  </a:t>
              </a:r>
              <a:endParaRPr lang="en-US" dirty="0"/>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22A506-292B-4FFC-BE4D-824FC64022C2}" type="slidenum">
              <a:rPr lang="en-US"/>
              <a:pPr/>
              <a:t>20</a:t>
            </a:fld>
            <a:endParaRPr lang="en-US" dirty="0"/>
          </a:p>
        </p:txBody>
      </p:sp>
      <p:sp>
        <p:nvSpPr>
          <p:cNvPr id="492548" name="Text Box 4"/>
          <p:cNvSpPr txBox="1">
            <a:spLocks noChangeArrowheads="1"/>
          </p:cNvSpPr>
          <p:nvPr/>
        </p:nvSpPr>
        <p:spPr bwMode="auto">
          <a:xfrm>
            <a:off x="7696200" y="1524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203.6 m</a:t>
            </a:r>
          </a:p>
        </p:txBody>
      </p:sp>
      <p:graphicFrame>
        <p:nvGraphicFramePr>
          <p:cNvPr id="2" name="Object 1"/>
          <p:cNvGraphicFramePr>
            <a:graphicFrameLocks noChangeAspect="1"/>
          </p:cNvGraphicFramePr>
          <p:nvPr>
            <p:extLst>
              <p:ext uri="{D42A27DB-BD31-4B8C-83A1-F6EECF244321}">
                <p14:modId xmlns:p14="http://schemas.microsoft.com/office/powerpoint/2010/main" val="2556335232"/>
              </p:ext>
            </p:extLst>
          </p:nvPr>
        </p:nvGraphicFramePr>
        <p:xfrm>
          <a:off x="1752600" y="381000"/>
          <a:ext cx="5334000" cy="5554165"/>
        </p:xfrm>
        <a:graphic>
          <a:graphicData uri="http://schemas.openxmlformats.org/presentationml/2006/ole">
            <mc:AlternateContent xmlns:mc="http://schemas.openxmlformats.org/markup-compatibility/2006">
              <mc:Choice xmlns:v="urn:schemas-microsoft-com:vml" Requires="v">
                <p:oleObj spid="_x0000_s492883" name="Worksheet" r:id="rId3" imgW="5076825" imgH="5286375" progId="Excel.Sheet.12">
                  <p:embed/>
                </p:oleObj>
              </mc:Choice>
              <mc:Fallback>
                <p:oleObj name="Worksheet" r:id="rId3" imgW="5076825" imgH="5286375" progId="Excel.Sheet.12">
                  <p:embed/>
                  <p:pic>
                    <p:nvPicPr>
                      <p:cNvPr id="0" name=""/>
                      <p:cNvPicPr/>
                      <p:nvPr/>
                    </p:nvPicPr>
                    <p:blipFill>
                      <a:blip r:embed="rId4"/>
                      <a:stretch>
                        <a:fillRect/>
                      </a:stretch>
                    </p:blipFill>
                    <p:spPr>
                      <a:xfrm>
                        <a:off x="1752600" y="381000"/>
                        <a:ext cx="5334000" cy="555416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fld id="{99DCFE98-985C-41D0-9B9B-C23DA1764B33}" type="slidenum">
              <a:rPr lang="en-US"/>
              <a:pPr/>
              <a:t>21</a:t>
            </a:fld>
            <a:endParaRPr lang="en-US" dirty="0"/>
          </a:p>
        </p:txBody>
      </p:sp>
      <p:graphicFrame>
        <p:nvGraphicFramePr>
          <p:cNvPr id="508930" name="Object 2"/>
          <p:cNvGraphicFramePr>
            <a:graphicFrameLocks noGrp="1" noChangeAspect="1"/>
          </p:cNvGraphicFramePr>
          <p:nvPr>
            <p:ph/>
            <p:extLst>
              <p:ext uri="{D42A27DB-BD31-4B8C-83A1-F6EECF244321}">
                <p14:modId xmlns:p14="http://schemas.microsoft.com/office/powerpoint/2010/main" val="4120727104"/>
              </p:ext>
            </p:extLst>
          </p:nvPr>
        </p:nvGraphicFramePr>
        <p:xfrm>
          <a:off x="935038" y="1312863"/>
          <a:ext cx="7164387" cy="3671887"/>
        </p:xfrm>
        <a:graphic>
          <a:graphicData uri="http://schemas.openxmlformats.org/presentationml/2006/ole">
            <mc:AlternateContent xmlns:mc="http://schemas.openxmlformats.org/markup-compatibility/2006">
              <mc:Choice xmlns:v="urn:schemas-microsoft-com:vml" Requires="v">
                <p:oleObj spid="_x0000_s509259" name="Worksheet" r:id="rId3" imgW="7248477" imgH="3714660" progId="Excel.Sheet.8">
                  <p:embed/>
                </p:oleObj>
              </mc:Choice>
              <mc:Fallback>
                <p:oleObj name="Worksheet" r:id="rId3" imgW="7248477" imgH="3714660" progId="Excel.Sheet.8">
                  <p:embed/>
                  <p:pic>
                    <p:nvPicPr>
                      <p:cNvPr id="0" name="Object 2"/>
                      <p:cNvPicPr>
                        <a:picLocks noChangeAspect="1" noChangeArrowheads="1"/>
                      </p:cNvPicPr>
                      <p:nvPr/>
                    </p:nvPicPr>
                    <p:blipFill>
                      <a:blip r:embed="rId4"/>
                      <a:srcRect/>
                      <a:stretch>
                        <a:fillRect/>
                      </a:stretch>
                    </p:blipFill>
                    <p:spPr bwMode="auto">
                      <a:xfrm>
                        <a:off x="935038" y="1312863"/>
                        <a:ext cx="7164387" cy="367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4"/>
          <p:cNvSpPr>
            <a:spLocks noGrp="1"/>
          </p:cNvSpPr>
          <p:nvPr>
            <p:ph type="sldNum" sz="quarter" idx="12"/>
          </p:nvPr>
        </p:nvSpPr>
        <p:spPr/>
        <p:txBody>
          <a:bodyPr/>
          <a:lstStyle/>
          <a:p>
            <a:fld id="{22866166-4E8B-4A47-9F30-6DBA77EAFE30}" type="slidenum">
              <a:rPr lang="en-US"/>
              <a:pPr/>
              <a:t>3</a:t>
            </a:fld>
            <a:endParaRPr lang="en-US" dirty="0"/>
          </a:p>
        </p:txBody>
      </p:sp>
      <p:sp>
        <p:nvSpPr>
          <p:cNvPr id="398338" name="Rectangle 2"/>
          <p:cNvSpPr>
            <a:spLocks noGrp="1" noChangeArrowheads="1"/>
          </p:cNvSpPr>
          <p:nvPr>
            <p:ph type="title"/>
          </p:nvPr>
        </p:nvSpPr>
        <p:spPr>
          <a:xfrm>
            <a:off x="381000" y="304800"/>
            <a:ext cx="8763000" cy="868363"/>
          </a:xfrm>
        </p:spPr>
        <p:txBody>
          <a:bodyPr/>
          <a:lstStyle/>
          <a:p>
            <a:pPr>
              <a:tabLst>
                <a:tab pos="406400" algn="l"/>
              </a:tabLst>
            </a:pPr>
            <a:r>
              <a:rPr lang="en-US" sz="2800" b="1" dirty="0"/>
              <a:t>The RPCIC Budget Process Timeline</a:t>
            </a:r>
            <a:endParaRPr lang="en-US" sz="3200" b="1" dirty="0"/>
          </a:p>
        </p:txBody>
      </p:sp>
      <p:sp>
        <p:nvSpPr>
          <p:cNvPr id="398339" name="Line 3"/>
          <p:cNvSpPr>
            <a:spLocks noChangeShapeType="1"/>
          </p:cNvSpPr>
          <p:nvPr/>
        </p:nvSpPr>
        <p:spPr bwMode="auto">
          <a:xfrm flipV="1">
            <a:off x="4495800" y="3992563"/>
            <a:ext cx="3429000" cy="46037"/>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98340" name="Line 4"/>
          <p:cNvSpPr>
            <a:spLocks noChangeShapeType="1"/>
          </p:cNvSpPr>
          <p:nvPr/>
        </p:nvSpPr>
        <p:spPr bwMode="auto">
          <a:xfrm>
            <a:off x="838200" y="3763963"/>
            <a:ext cx="0" cy="457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98341" name="Line 5"/>
          <p:cNvSpPr>
            <a:spLocks noChangeShapeType="1"/>
          </p:cNvSpPr>
          <p:nvPr/>
        </p:nvSpPr>
        <p:spPr bwMode="auto">
          <a:xfrm>
            <a:off x="1371600" y="3763963"/>
            <a:ext cx="0" cy="457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98342" name="Line 6"/>
          <p:cNvSpPr>
            <a:spLocks noChangeShapeType="1"/>
          </p:cNvSpPr>
          <p:nvPr/>
        </p:nvSpPr>
        <p:spPr bwMode="auto">
          <a:xfrm>
            <a:off x="2362200" y="3763963"/>
            <a:ext cx="0" cy="457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98343" name="Line 7"/>
          <p:cNvSpPr>
            <a:spLocks noChangeShapeType="1"/>
          </p:cNvSpPr>
          <p:nvPr/>
        </p:nvSpPr>
        <p:spPr bwMode="auto">
          <a:xfrm>
            <a:off x="3429000" y="3763963"/>
            <a:ext cx="0" cy="457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98344" name="Line 8"/>
          <p:cNvSpPr>
            <a:spLocks noChangeShapeType="1"/>
          </p:cNvSpPr>
          <p:nvPr/>
        </p:nvSpPr>
        <p:spPr bwMode="auto">
          <a:xfrm>
            <a:off x="4495800" y="3763963"/>
            <a:ext cx="0" cy="457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98345" name="Text Box 9"/>
          <p:cNvSpPr txBox="1">
            <a:spLocks noChangeArrowheads="1"/>
          </p:cNvSpPr>
          <p:nvPr/>
        </p:nvSpPr>
        <p:spPr bwMode="auto">
          <a:xfrm>
            <a:off x="4191000" y="3382963"/>
            <a:ext cx="914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dirty="0"/>
              <a:t>Dec </a:t>
            </a:r>
          </a:p>
        </p:txBody>
      </p:sp>
      <p:sp>
        <p:nvSpPr>
          <p:cNvPr id="398346" name="Text Box 10"/>
          <p:cNvSpPr txBox="1">
            <a:spLocks noChangeArrowheads="1"/>
          </p:cNvSpPr>
          <p:nvPr/>
        </p:nvSpPr>
        <p:spPr bwMode="auto">
          <a:xfrm>
            <a:off x="1066800" y="3382963"/>
            <a:ext cx="762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dirty="0"/>
              <a:t>Sept </a:t>
            </a:r>
          </a:p>
        </p:txBody>
      </p:sp>
      <p:sp>
        <p:nvSpPr>
          <p:cNvPr id="398347" name="Text Box 11"/>
          <p:cNvSpPr txBox="1">
            <a:spLocks noChangeArrowheads="1"/>
          </p:cNvSpPr>
          <p:nvPr/>
        </p:nvSpPr>
        <p:spPr bwMode="auto">
          <a:xfrm>
            <a:off x="2057400" y="3382963"/>
            <a:ext cx="685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dirty="0"/>
              <a:t>Oct </a:t>
            </a:r>
          </a:p>
        </p:txBody>
      </p:sp>
      <p:sp>
        <p:nvSpPr>
          <p:cNvPr id="398348" name="Text Box 12"/>
          <p:cNvSpPr txBox="1">
            <a:spLocks noChangeArrowheads="1"/>
          </p:cNvSpPr>
          <p:nvPr/>
        </p:nvSpPr>
        <p:spPr bwMode="auto">
          <a:xfrm>
            <a:off x="6096000" y="3429000"/>
            <a:ext cx="53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dirty="0"/>
              <a:t>Feb</a:t>
            </a:r>
          </a:p>
        </p:txBody>
      </p:sp>
      <p:sp>
        <p:nvSpPr>
          <p:cNvPr id="398349" name="Text Box 13"/>
          <p:cNvSpPr txBox="1">
            <a:spLocks noChangeArrowheads="1"/>
          </p:cNvSpPr>
          <p:nvPr/>
        </p:nvSpPr>
        <p:spPr bwMode="auto">
          <a:xfrm>
            <a:off x="3581400" y="4297363"/>
            <a:ext cx="1066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dirty="0"/>
              <a:t> </a:t>
            </a:r>
          </a:p>
        </p:txBody>
      </p:sp>
      <p:sp>
        <p:nvSpPr>
          <p:cNvPr id="398352" name="Rectangle 16"/>
          <p:cNvSpPr>
            <a:spLocks noChangeArrowheads="1"/>
          </p:cNvSpPr>
          <p:nvPr/>
        </p:nvSpPr>
        <p:spPr bwMode="auto">
          <a:xfrm>
            <a:off x="609600" y="2362200"/>
            <a:ext cx="1676400" cy="5334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dirty="0">
                <a:solidFill>
                  <a:schemeClr val="bg1"/>
                </a:solidFill>
              </a:rPr>
              <a:t>Volumes, Grants </a:t>
            </a:r>
          </a:p>
          <a:p>
            <a:pPr algn="ctr"/>
            <a:r>
              <a:rPr lang="en-US" sz="1400" b="1" dirty="0">
                <a:solidFill>
                  <a:schemeClr val="bg1"/>
                </a:solidFill>
              </a:rPr>
              <a:t>+ Inflation</a:t>
            </a:r>
          </a:p>
        </p:txBody>
      </p:sp>
      <p:sp>
        <p:nvSpPr>
          <p:cNvPr id="398353" name="Rectangle 17"/>
          <p:cNvSpPr>
            <a:spLocks noChangeArrowheads="1"/>
          </p:cNvSpPr>
          <p:nvPr/>
        </p:nvSpPr>
        <p:spPr bwMode="auto">
          <a:xfrm>
            <a:off x="3505200" y="4800600"/>
            <a:ext cx="1981200" cy="990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i="1" u="sng" dirty="0">
                <a:solidFill>
                  <a:schemeClr val="bg1"/>
                </a:solidFill>
              </a:rPr>
              <a:t>Input completed for:</a:t>
            </a:r>
          </a:p>
          <a:p>
            <a:pPr>
              <a:buFontTx/>
              <a:buChar char="-"/>
            </a:pPr>
            <a:r>
              <a:rPr lang="en-US" sz="1400" b="1" dirty="0">
                <a:solidFill>
                  <a:schemeClr val="bg1"/>
                </a:solidFill>
              </a:rPr>
              <a:t>Operating Budgets</a:t>
            </a:r>
          </a:p>
          <a:p>
            <a:pPr>
              <a:buFontTx/>
              <a:buChar char="-"/>
            </a:pPr>
            <a:r>
              <a:rPr lang="en-US" sz="1400" b="1" dirty="0">
                <a:solidFill>
                  <a:schemeClr val="bg1"/>
                </a:solidFill>
              </a:rPr>
              <a:t> New Initiatives</a:t>
            </a:r>
          </a:p>
          <a:p>
            <a:pPr>
              <a:buFontTx/>
              <a:buChar char="-"/>
            </a:pPr>
            <a:r>
              <a:rPr lang="en-US" sz="1400" b="1" dirty="0">
                <a:solidFill>
                  <a:schemeClr val="bg1"/>
                </a:solidFill>
              </a:rPr>
              <a:t> Capital spending</a:t>
            </a:r>
          </a:p>
        </p:txBody>
      </p:sp>
      <p:sp>
        <p:nvSpPr>
          <p:cNvPr id="398355" name="Text Box 19"/>
          <p:cNvSpPr txBox="1">
            <a:spLocks noChangeArrowheads="1"/>
          </p:cNvSpPr>
          <p:nvPr/>
        </p:nvSpPr>
        <p:spPr bwMode="auto">
          <a:xfrm>
            <a:off x="4876800" y="4449763"/>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000" dirty="0"/>
          </a:p>
        </p:txBody>
      </p:sp>
      <p:sp>
        <p:nvSpPr>
          <p:cNvPr id="398356" name="Line 20"/>
          <p:cNvSpPr>
            <a:spLocks noChangeShapeType="1"/>
          </p:cNvSpPr>
          <p:nvPr/>
        </p:nvSpPr>
        <p:spPr bwMode="auto">
          <a:xfrm>
            <a:off x="6324600" y="3763963"/>
            <a:ext cx="0" cy="457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98357" name="Line 21"/>
          <p:cNvSpPr>
            <a:spLocks noChangeShapeType="1"/>
          </p:cNvSpPr>
          <p:nvPr/>
        </p:nvSpPr>
        <p:spPr bwMode="auto">
          <a:xfrm>
            <a:off x="7162800" y="3992563"/>
            <a:ext cx="5334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98358" name="Line 22"/>
          <p:cNvSpPr>
            <a:spLocks noChangeShapeType="1"/>
          </p:cNvSpPr>
          <p:nvPr/>
        </p:nvSpPr>
        <p:spPr bwMode="auto">
          <a:xfrm>
            <a:off x="7924800" y="3763963"/>
            <a:ext cx="0" cy="457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98359" name="Text Box 23"/>
          <p:cNvSpPr txBox="1">
            <a:spLocks noChangeArrowheads="1"/>
          </p:cNvSpPr>
          <p:nvPr/>
        </p:nvSpPr>
        <p:spPr bwMode="auto">
          <a:xfrm>
            <a:off x="6858000" y="3443288"/>
            <a:ext cx="762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dirty="0"/>
              <a:t>Mar</a:t>
            </a:r>
          </a:p>
          <a:p>
            <a:pPr>
              <a:spcBef>
                <a:spcPct val="50000"/>
              </a:spcBef>
            </a:pPr>
            <a:endParaRPr lang="en-US" sz="1200" dirty="0"/>
          </a:p>
        </p:txBody>
      </p:sp>
      <p:sp>
        <p:nvSpPr>
          <p:cNvPr id="398360" name="Line 24"/>
          <p:cNvSpPr>
            <a:spLocks noChangeShapeType="1"/>
          </p:cNvSpPr>
          <p:nvPr/>
        </p:nvSpPr>
        <p:spPr bwMode="auto">
          <a:xfrm>
            <a:off x="1371600" y="2895600"/>
            <a:ext cx="0" cy="5635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98362" name="Line 26"/>
          <p:cNvSpPr>
            <a:spLocks noChangeShapeType="1"/>
          </p:cNvSpPr>
          <p:nvPr/>
        </p:nvSpPr>
        <p:spPr bwMode="auto">
          <a:xfrm>
            <a:off x="5715000" y="5516563"/>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98364" name="Rectangle 28"/>
          <p:cNvSpPr>
            <a:spLocks noChangeArrowheads="1"/>
          </p:cNvSpPr>
          <p:nvPr/>
        </p:nvSpPr>
        <p:spPr bwMode="auto">
          <a:xfrm>
            <a:off x="6934200" y="2209800"/>
            <a:ext cx="1371600" cy="6858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u="sng" dirty="0">
                <a:solidFill>
                  <a:schemeClr val="bg1"/>
                </a:solidFill>
              </a:rPr>
              <a:t>Board</a:t>
            </a:r>
          </a:p>
          <a:p>
            <a:pPr algn="ctr"/>
            <a:r>
              <a:rPr lang="en-US" sz="1400" dirty="0">
                <a:solidFill>
                  <a:schemeClr val="bg1"/>
                </a:solidFill>
              </a:rPr>
              <a:t> approves </a:t>
            </a:r>
          </a:p>
          <a:p>
            <a:pPr algn="ctr"/>
            <a:r>
              <a:rPr lang="en-US" sz="1400" dirty="0">
                <a:solidFill>
                  <a:schemeClr val="bg1"/>
                </a:solidFill>
              </a:rPr>
              <a:t>Budget </a:t>
            </a:r>
            <a:endParaRPr lang="en-US" sz="1400" b="1" dirty="0">
              <a:solidFill>
                <a:schemeClr val="bg1"/>
              </a:solidFill>
            </a:endParaRPr>
          </a:p>
        </p:txBody>
      </p:sp>
      <p:sp>
        <p:nvSpPr>
          <p:cNvPr id="398365" name="Line 29"/>
          <p:cNvSpPr>
            <a:spLocks noChangeShapeType="1"/>
          </p:cNvSpPr>
          <p:nvPr/>
        </p:nvSpPr>
        <p:spPr bwMode="auto">
          <a:xfrm flipH="1">
            <a:off x="7086599" y="2908995"/>
            <a:ext cx="524971" cy="85496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98366" name="Line 30"/>
          <p:cNvSpPr>
            <a:spLocks noChangeShapeType="1"/>
          </p:cNvSpPr>
          <p:nvPr/>
        </p:nvSpPr>
        <p:spPr bwMode="auto">
          <a:xfrm>
            <a:off x="5410200" y="3763963"/>
            <a:ext cx="0" cy="457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98367" name="Text Box 31"/>
          <p:cNvSpPr txBox="1">
            <a:spLocks noChangeArrowheads="1"/>
          </p:cNvSpPr>
          <p:nvPr/>
        </p:nvSpPr>
        <p:spPr bwMode="auto">
          <a:xfrm>
            <a:off x="5181600" y="3382963"/>
            <a:ext cx="762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dirty="0"/>
              <a:t>Jan </a:t>
            </a:r>
          </a:p>
        </p:txBody>
      </p:sp>
      <p:sp>
        <p:nvSpPr>
          <p:cNvPr id="398368" name="Line 32"/>
          <p:cNvSpPr>
            <a:spLocks noChangeShapeType="1"/>
          </p:cNvSpPr>
          <p:nvPr/>
        </p:nvSpPr>
        <p:spPr bwMode="auto">
          <a:xfrm>
            <a:off x="7162800" y="3763963"/>
            <a:ext cx="0" cy="457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98369" name="Text Box 33"/>
          <p:cNvSpPr txBox="1">
            <a:spLocks noChangeArrowheads="1"/>
          </p:cNvSpPr>
          <p:nvPr/>
        </p:nvSpPr>
        <p:spPr bwMode="auto">
          <a:xfrm>
            <a:off x="7772400" y="3443288"/>
            <a:ext cx="762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dirty="0"/>
              <a:t>Apr</a:t>
            </a:r>
          </a:p>
          <a:p>
            <a:pPr>
              <a:spcBef>
                <a:spcPct val="50000"/>
              </a:spcBef>
            </a:pPr>
            <a:endParaRPr lang="en-US" sz="1200" dirty="0"/>
          </a:p>
        </p:txBody>
      </p:sp>
      <p:sp>
        <p:nvSpPr>
          <p:cNvPr id="398370" name="Rectangle 34"/>
          <p:cNvSpPr>
            <a:spLocks noChangeArrowheads="1"/>
          </p:cNvSpPr>
          <p:nvPr/>
        </p:nvSpPr>
        <p:spPr bwMode="auto">
          <a:xfrm>
            <a:off x="3200400" y="3405188"/>
            <a:ext cx="4968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1200" dirty="0"/>
              <a:t>Nov </a:t>
            </a:r>
          </a:p>
        </p:txBody>
      </p:sp>
      <p:sp>
        <p:nvSpPr>
          <p:cNvPr id="398372" name="Line 36"/>
          <p:cNvSpPr>
            <a:spLocks noChangeShapeType="1"/>
          </p:cNvSpPr>
          <p:nvPr/>
        </p:nvSpPr>
        <p:spPr bwMode="auto">
          <a:xfrm flipV="1">
            <a:off x="1371600" y="4038600"/>
            <a:ext cx="31242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98374" name="Line 38"/>
          <p:cNvSpPr>
            <a:spLocks noChangeShapeType="1"/>
          </p:cNvSpPr>
          <p:nvPr/>
        </p:nvSpPr>
        <p:spPr bwMode="auto">
          <a:xfrm flipV="1">
            <a:off x="838200" y="4038600"/>
            <a:ext cx="5334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98375" name="Line 39"/>
          <p:cNvSpPr>
            <a:spLocks noChangeShapeType="1"/>
          </p:cNvSpPr>
          <p:nvPr/>
        </p:nvSpPr>
        <p:spPr bwMode="auto">
          <a:xfrm flipH="1" flipV="1">
            <a:off x="4495800" y="4267200"/>
            <a:ext cx="0" cy="533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98377" name="Text Box 41"/>
          <p:cNvSpPr txBox="1">
            <a:spLocks noChangeArrowheads="1"/>
          </p:cNvSpPr>
          <p:nvPr/>
        </p:nvSpPr>
        <p:spPr bwMode="auto">
          <a:xfrm>
            <a:off x="7924800" y="90488"/>
            <a:ext cx="1219200" cy="366712"/>
          </a:xfrm>
          <a:prstGeom prst="rect">
            <a:avLst/>
          </a:prstGeom>
          <a:noFill/>
          <a:ln>
            <a:noFill/>
          </a:ln>
          <a:effectLst/>
          <a:extLst>
            <a:ext uri="{909E8E84-426E-40DD-AFC4-6F175D3DCCD1}">
              <a14:hiddenFill xmlns:a14="http://schemas.microsoft.com/office/drawing/2010/main">
                <a:solidFill>
                  <a:srgbClr val="1EA62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203.6 b</a:t>
            </a:r>
          </a:p>
        </p:txBody>
      </p:sp>
      <p:sp>
        <p:nvSpPr>
          <p:cNvPr id="398378" name="Rectangle 42"/>
          <p:cNvSpPr>
            <a:spLocks noChangeArrowheads="1"/>
          </p:cNvSpPr>
          <p:nvPr/>
        </p:nvSpPr>
        <p:spPr bwMode="auto">
          <a:xfrm>
            <a:off x="7391400" y="4876800"/>
            <a:ext cx="1447800" cy="10668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chemeClr val="bg1"/>
                </a:solidFill>
              </a:rPr>
              <a:t>Submit </a:t>
            </a:r>
          </a:p>
          <a:p>
            <a:pPr algn="ctr"/>
            <a:r>
              <a:rPr lang="en-US" sz="1400" dirty="0">
                <a:solidFill>
                  <a:schemeClr val="bg1"/>
                </a:solidFill>
              </a:rPr>
              <a:t>Section 203 </a:t>
            </a:r>
          </a:p>
          <a:p>
            <a:pPr algn="ctr"/>
            <a:r>
              <a:rPr lang="en-US" sz="1400" dirty="0">
                <a:solidFill>
                  <a:schemeClr val="bg1"/>
                </a:solidFill>
              </a:rPr>
              <a:t>materials to </a:t>
            </a:r>
          </a:p>
          <a:p>
            <a:pPr algn="ctr"/>
            <a:r>
              <a:rPr lang="en-US" sz="1400" dirty="0">
                <a:solidFill>
                  <a:schemeClr val="bg1"/>
                </a:solidFill>
              </a:rPr>
              <a:t>the state</a:t>
            </a:r>
          </a:p>
        </p:txBody>
      </p:sp>
      <p:sp>
        <p:nvSpPr>
          <p:cNvPr id="398379" name="Line 43"/>
          <p:cNvSpPr>
            <a:spLocks noChangeShapeType="1"/>
          </p:cNvSpPr>
          <p:nvPr/>
        </p:nvSpPr>
        <p:spPr bwMode="auto">
          <a:xfrm flipH="1" flipV="1">
            <a:off x="7429500" y="4114800"/>
            <a:ext cx="647700" cy="685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98380" name="Text Box 44"/>
          <p:cNvSpPr txBox="1">
            <a:spLocks noChangeArrowheads="1"/>
          </p:cNvSpPr>
          <p:nvPr/>
        </p:nvSpPr>
        <p:spPr bwMode="auto">
          <a:xfrm>
            <a:off x="457200" y="3382963"/>
            <a:ext cx="762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dirty="0"/>
              <a:t>Aug </a:t>
            </a:r>
          </a:p>
        </p:txBody>
      </p:sp>
      <p:sp>
        <p:nvSpPr>
          <p:cNvPr id="398381" name="Rectangle 45"/>
          <p:cNvSpPr>
            <a:spLocks noChangeArrowheads="1"/>
          </p:cNvSpPr>
          <p:nvPr/>
        </p:nvSpPr>
        <p:spPr bwMode="auto">
          <a:xfrm>
            <a:off x="152400" y="4800600"/>
            <a:ext cx="2362200" cy="990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i="1" u="sng" dirty="0">
                <a:solidFill>
                  <a:schemeClr val="bg1"/>
                </a:solidFill>
              </a:rPr>
              <a:t>Requests received for:</a:t>
            </a:r>
          </a:p>
          <a:p>
            <a:pPr>
              <a:buFontTx/>
              <a:buChar char="-"/>
            </a:pPr>
            <a:r>
              <a:rPr lang="en-US" sz="1400" b="1" dirty="0">
                <a:solidFill>
                  <a:schemeClr val="bg1"/>
                </a:solidFill>
              </a:rPr>
              <a:t> New Initiatives</a:t>
            </a:r>
          </a:p>
          <a:p>
            <a:pPr>
              <a:buFontTx/>
              <a:buChar char="-"/>
            </a:pPr>
            <a:r>
              <a:rPr lang="en-US" sz="1400" b="1" dirty="0">
                <a:solidFill>
                  <a:schemeClr val="bg1"/>
                </a:solidFill>
              </a:rPr>
              <a:t> Operating Infrastructure</a:t>
            </a:r>
          </a:p>
          <a:p>
            <a:pPr>
              <a:buFontTx/>
              <a:buChar char="-"/>
            </a:pPr>
            <a:r>
              <a:rPr lang="en-US" sz="1400" b="1" dirty="0">
                <a:solidFill>
                  <a:schemeClr val="bg1"/>
                </a:solidFill>
              </a:rPr>
              <a:t> Capital spending</a:t>
            </a:r>
          </a:p>
        </p:txBody>
      </p:sp>
      <p:sp>
        <p:nvSpPr>
          <p:cNvPr id="398382" name="Line 46"/>
          <p:cNvSpPr>
            <a:spLocks noChangeShapeType="1"/>
          </p:cNvSpPr>
          <p:nvPr/>
        </p:nvSpPr>
        <p:spPr bwMode="auto">
          <a:xfrm flipV="1">
            <a:off x="1369016" y="4221163"/>
            <a:ext cx="1374183" cy="57943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98384" name="Rectangle 48"/>
          <p:cNvSpPr>
            <a:spLocks noChangeArrowheads="1"/>
          </p:cNvSpPr>
          <p:nvPr/>
        </p:nvSpPr>
        <p:spPr bwMode="auto">
          <a:xfrm>
            <a:off x="5715000" y="4876800"/>
            <a:ext cx="1447800" cy="12954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u="sng" dirty="0">
                <a:solidFill>
                  <a:schemeClr val="bg1"/>
                </a:solidFill>
              </a:rPr>
              <a:t>CEO</a:t>
            </a:r>
          </a:p>
          <a:p>
            <a:pPr algn="ctr"/>
            <a:r>
              <a:rPr lang="en-US" sz="1400" dirty="0">
                <a:solidFill>
                  <a:schemeClr val="bg1"/>
                </a:solidFill>
              </a:rPr>
              <a:t> approves </a:t>
            </a:r>
          </a:p>
          <a:p>
            <a:pPr algn="ctr"/>
            <a:r>
              <a:rPr lang="en-US" sz="1400" dirty="0" smtClean="0">
                <a:solidFill>
                  <a:schemeClr val="bg1"/>
                </a:solidFill>
              </a:rPr>
              <a:t>Proposed Budget/</a:t>
            </a:r>
          </a:p>
          <a:p>
            <a:pPr algn="ctr"/>
            <a:r>
              <a:rPr lang="en-US" sz="1400" dirty="0" smtClean="0">
                <a:solidFill>
                  <a:schemeClr val="bg1"/>
                </a:solidFill>
              </a:rPr>
              <a:t>Budget Posting </a:t>
            </a:r>
          </a:p>
          <a:p>
            <a:pPr algn="ctr"/>
            <a:r>
              <a:rPr lang="en-US" sz="1400" dirty="0" smtClean="0">
                <a:solidFill>
                  <a:schemeClr val="bg1"/>
                </a:solidFill>
              </a:rPr>
              <a:t>per ABO</a:t>
            </a:r>
          </a:p>
          <a:p>
            <a:pPr algn="ctr"/>
            <a:r>
              <a:rPr lang="en-US" sz="1400" dirty="0" smtClean="0">
                <a:solidFill>
                  <a:schemeClr val="bg1"/>
                </a:solidFill>
              </a:rPr>
              <a:t>Guidelines </a:t>
            </a:r>
            <a:endParaRPr lang="en-US" sz="1400" b="1" dirty="0">
              <a:solidFill>
                <a:schemeClr val="bg1"/>
              </a:solidFill>
            </a:endParaRPr>
          </a:p>
        </p:txBody>
      </p:sp>
      <p:sp>
        <p:nvSpPr>
          <p:cNvPr id="398385" name="Line 49"/>
          <p:cNvSpPr>
            <a:spLocks noChangeShapeType="1"/>
          </p:cNvSpPr>
          <p:nvPr/>
        </p:nvSpPr>
        <p:spPr bwMode="auto">
          <a:xfrm flipH="1" flipV="1">
            <a:off x="6248400" y="4267200"/>
            <a:ext cx="228600" cy="609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98387" name="Rectangle 51"/>
          <p:cNvSpPr>
            <a:spLocks noChangeArrowheads="1"/>
          </p:cNvSpPr>
          <p:nvPr/>
        </p:nvSpPr>
        <p:spPr bwMode="auto">
          <a:xfrm>
            <a:off x="3048000" y="1371600"/>
            <a:ext cx="1676400" cy="1752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b="1" dirty="0">
                <a:solidFill>
                  <a:schemeClr val="bg1"/>
                </a:solidFill>
              </a:rPr>
              <a:t>Submit “Condensed Revenues, Expenditures &amp; Changes in Current Net Assets”</a:t>
            </a:r>
          </a:p>
          <a:p>
            <a:pPr algn="ctr"/>
            <a:r>
              <a:rPr lang="en-US" sz="1400" b="1" dirty="0">
                <a:solidFill>
                  <a:schemeClr val="bg1"/>
                </a:solidFill>
              </a:rPr>
              <a:t> to ABO</a:t>
            </a:r>
          </a:p>
        </p:txBody>
      </p:sp>
      <p:sp>
        <p:nvSpPr>
          <p:cNvPr id="398388" name="Line 52"/>
          <p:cNvSpPr>
            <a:spLocks noChangeShapeType="1"/>
          </p:cNvSpPr>
          <p:nvPr/>
        </p:nvSpPr>
        <p:spPr bwMode="auto">
          <a:xfrm>
            <a:off x="3886200" y="3124200"/>
            <a:ext cx="609600" cy="609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98389" name="Rectangle 53"/>
          <p:cNvSpPr>
            <a:spLocks noChangeArrowheads="1"/>
          </p:cNvSpPr>
          <p:nvPr/>
        </p:nvSpPr>
        <p:spPr bwMode="auto">
          <a:xfrm>
            <a:off x="5029200" y="2286000"/>
            <a:ext cx="1676400" cy="6858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dirty="0">
                <a:solidFill>
                  <a:schemeClr val="bg1"/>
                </a:solidFill>
              </a:rPr>
              <a:t>Update December </a:t>
            </a:r>
          </a:p>
          <a:p>
            <a:pPr algn="ctr"/>
            <a:r>
              <a:rPr lang="en-US" sz="1400" b="1" dirty="0">
                <a:solidFill>
                  <a:schemeClr val="bg1"/>
                </a:solidFill>
              </a:rPr>
              <a:t>ABO Submission</a:t>
            </a:r>
            <a:r>
              <a:rPr lang="en-US" sz="1400" dirty="0">
                <a:solidFill>
                  <a:schemeClr val="bg1"/>
                </a:solidFill>
              </a:rPr>
              <a:t> </a:t>
            </a:r>
            <a:endParaRPr lang="en-US" sz="1400" b="1" dirty="0">
              <a:solidFill>
                <a:schemeClr val="bg1"/>
              </a:solidFill>
            </a:endParaRPr>
          </a:p>
        </p:txBody>
      </p:sp>
      <p:sp>
        <p:nvSpPr>
          <p:cNvPr id="398390" name="Line 54"/>
          <p:cNvSpPr>
            <a:spLocks noChangeShapeType="1"/>
          </p:cNvSpPr>
          <p:nvPr/>
        </p:nvSpPr>
        <p:spPr bwMode="auto">
          <a:xfrm>
            <a:off x="5753100" y="2971800"/>
            <a:ext cx="1181100" cy="838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3881ED1-777C-4077-914C-C254D6A33862}" type="slidenum">
              <a:rPr lang="en-US"/>
              <a:pPr/>
              <a:t>4</a:t>
            </a:fld>
            <a:endParaRPr lang="en-US" dirty="0"/>
          </a:p>
        </p:txBody>
      </p:sp>
      <p:sp>
        <p:nvSpPr>
          <p:cNvPr id="449538" name="Rectangle 2"/>
          <p:cNvSpPr>
            <a:spLocks noGrp="1" noChangeArrowheads="1"/>
          </p:cNvSpPr>
          <p:nvPr>
            <p:ph type="title"/>
          </p:nvPr>
        </p:nvSpPr>
        <p:spPr>
          <a:xfrm>
            <a:off x="228600" y="152400"/>
            <a:ext cx="8686800" cy="1371600"/>
          </a:xfrm>
          <a:solidFill>
            <a:srgbClr val="0000FF"/>
          </a:solidFill>
        </p:spPr>
        <p:txBody>
          <a:bodyPr/>
          <a:lstStyle/>
          <a:p>
            <a:r>
              <a:rPr lang="en-US" sz="2800" dirty="0">
                <a:solidFill>
                  <a:schemeClr val="bg1"/>
                </a:solidFill>
              </a:rPr>
              <a:t>Capital Allocations will be completed using the Following Team structure</a:t>
            </a:r>
          </a:p>
        </p:txBody>
      </p:sp>
      <p:sp>
        <p:nvSpPr>
          <p:cNvPr id="449540" name="Text Box 4"/>
          <p:cNvSpPr txBox="1">
            <a:spLocks noChangeArrowheads="1"/>
          </p:cNvSpPr>
          <p:nvPr/>
        </p:nvSpPr>
        <p:spPr bwMode="auto">
          <a:xfrm>
            <a:off x="7924800" y="152400"/>
            <a:ext cx="1219200" cy="366713"/>
          </a:xfrm>
          <a:prstGeom prst="rect">
            <a:avLst/>
          </a:prstGeom>
          <a:noFill/>
          <a:ln>
            <a:noFill/>
          </a:ln>
          <a:effectLst/>
          <a:extLst>
            <a:ext uri="{909E8E84-426E-40DD-AFC4-6F175D3DCCD1}">
              <a14:hiddenFill xmlns:a14="http://schemas.microsoft.com/office/drawing/2010/main">
                <a:solidFill>
                  <a:srgbClr val="1EA62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bg1"/>
                </a:solidFill>
              </a:rPr>
              <a:t>203.6 b</a:t>
            </a:r>
          </a:p>
        </p:txBody>
      </p:sp>
      <p:graphicFrame>
        <p:nvGraphicFramePr>
          <p:cNvPr id="2" name="Object 1"/>
          <p:cNvGraphicFramePr>
            <a:graphicFrameLocks noGrp="1" noChangeAspect="1"/>
          </p:cNvGraphicFramePr>
          <p:nvPr>
            <p:extLst>
              <p:ext uri="{D42A27DB-BD31-4B8C-83A1-F6EECF244321}">
                <p14:modId xmlns:p14="http://schemas.microsoft.com/office/powerpoint/2010/main" val="3373131178"/>
              </p:ext>
            </p:extLst>
          </p:nvPr>
        </p:nvGraphicFramePr>
        <p:xfrm>
          <a:off x="1066800" y="2438400"/>
          <a:ext cx="7026275" cy="2200275"/>
        </p:xfrm>
        <a:graphic>
          <a:graphicData uri="http://schemas.openxmlformats.org/presentationml/2006/ole">
            <mc:AlternateContent xmlns:mc="http://schemas.openxmlformats.org/markup-compatibility/2006">
              <mc:Choice xmlns:v="urn:schemas-microsoft-com:vml" Requires="v">
                <p:oleObj spid="_x0000_s449874" name="Worksheet" r:id="rId4" imgW="5505450" imgH="1724025" progId="Excel.Sheet.8">
                  <p:embed/>
                </p:oleObj>
              </mc:Choice>
              <mc:Fallback>
                <p:oleObj name="Worksheet" r:id="rId4" imgW="5505450" imgH="1724025" progId="Excel.Sheet.8">
                  <p:embed/>
                  <p:pic>
                    <p:nvPicPr>
                      <p:cNvPr id="0" name="Object 3"/>
                      <p:cNvPicPr>
                        <a:picLocks noGrp="1" noChangeAspect="1" noChangeArrowheads="1"/>
                      </p:cNvPicPr>
                      <p:nvPr/>
                    </p:nvPicPr>
                    <p:blipFill>
                      <a:blip r:embed="rId5"/>
                      <a:srcRect/>
                      <a:stretch>
                        <a:fillRect/>
                      </a:stretch>
                    </p:blipFill>
                    <p:spPr bwMode="auto">
                      <a:xfrm>
                        <a:off x="1066800" y="2438400"/>
                        <a:ext cx="7026275"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0AA58A8-AB9F-4D36-A695-2CE0DB858A99}" type="slidenum">
              <a:rPr lang="en-US"/>
              <a:pPr/>
              <a:t>5</a:t>
            </a:fld>
            <a:endParaRPr lang="en-US" dirty="0"/>
          </a:p>
        </p:txBody>
      </p:sp>
      <p:sp>
        <p:nvSpPr>
          <p:cNvPr id="480263" name="Text Box 7"/>
          <p:cNvSpPr txBox="1">
            <a:spLocks noChangeArrowheads="1"/>
          </p:cNvSpPr>
          <p:nvPr/>
        </p:nvSpPr>
        <p:spPr bwMode="auto">
          <a:xfrm>
            <a:off x="7924800" y="228600"/>
            <a:ext cx="93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203.6 c</a:t>
            </a:r>
          </a:p>
        </p:txBody>
      </p:sp>
      <p:graphicFrame>
        <p:nvGraphicFramePr>
          <p:cNvPr id="3" name="Object 2"/>
          <p:cNvGraphicFramePr>
            <a:graphicFrameLocks noChangeAspect="1"/>
          </p:cNvGraphicFramePr>
          <p:nvPr>
            <p:extLst>
              <p:ext uri="{D42A27DB-BD31-4B8C-83A1-F6EECF244321}">
                <p14:modId xmlns:p14="http://schemas.microsoft.com/office/powerpoint/2010/main" val="361413556"/>
              </p:ext>
            </p:extLst>
          </p:nvPr>
        </p:nvGraphicFramePr>
        <p:xfrm>
          <a:off x="1981200" y="304800"/>
          <a:ext cx="5269410" cy="6005512"/>
        </p:xfrm>
        <a:graphic>
          <a:graphicData uri="http://schemas.openxmlformats.org/presentationml/2006/ole">
            <mc:AlternateContent xmlns:mc="http://schemas.openxmlformats.org/markup-compatibility/2006">
              <mc:Choice xmlns:v="urn:schemas-microsoft-com:vml" Requires="v">
                <p:oleObj spid="_x0000_s523332" name="Worksheet" r:id="rId3" imgW="5591175" imgH="6372225" progId="Excel.Sheet.12">
                  <p:embed/>
                </p:oleObj>
              </mc:Choice>
              <mc:Fallback>
                <p:oleObj name="Worksheet" r:id="rId3" imgW="5591175" imgH="6372225" progId="Excel.Sheet.12">
                  <p:embed/>
                  <p:pic>
                    <p:nvPicPr>
                      <p:cNvPr id="0" name=""/>
                      <p:cNvPicPr/>
                      <p:nvPr/>
                    </p:nvPicPr>
                    <p:blipFill>
                      <a:blip r:embed="rId4"/>
                      <a:stretch>
                        <a:fillRect/>
                      </a:stretch>
                    </p:blipFill>
                    <p:spPr>
                      <a:xfrm>
                        <a:off x="1981200" y="304800"/>
                        <a:ext cx="5269410" cy="6005512"/>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E886B803-CD7C-4880-97C7-EFA01F52B3F0}" type="slidenum">
              <a:rPr lang="en-US" smtClean="0"/>
              <a:pPr/>
              <a:t>6</a:t>
            </a:fld>
            <a:endParaRPr lang="en-US" dirty="0"/>
          </a:p>
        </p:txBody>
      </p:sp>
      <p:sp>
        <p:nvSpPr>
          <p:cNvPr id="475138" name="Rectangle 2"/>
          <p:cNvSpPr>
            <a:spLocks noChangeArrowheads="1"/>
          </p:cNvSpPr>
          <p:nvPr/>
        </p:nvSpPr>
        <p:spPr bwMode="auto">
          <a:xfrm>
            <a:off x="838200" y="1143000"/>
            <a:ext cx="7772400" cy="5410200"/>
          </a:xfrm>
          <a:prstGeom prst="rect">
            <a:avLst/>
          </a:prstGeom>
          <a:solidFill>
            <a:schemeClr val="bg1"/>
          </a:solidFill>
          <a:ln w="76200" cmpd="tri">
            <a:solidFill>
              <a:srgbClr val="008080"/>
            </a:solidFill>
            <a:miter lim="800000"/>
            <a:headEnd/>
            <a:tailEnd/>
          </a:ln>
          <a:effectLst>
            <a:outerShdw dist="107763" dir="13500000" algn="ctr" rotWithShape="0">
              <a:schemeClr val="bg2"/>
            </a:outerShdw>
          </a:effectLst>
        </p:spPr>
        <p:txBody>
          <a:bodyPr wrap="none" anchor="ctr"/>
          <a:lstStyle/>
          <a:p>
            <a:endParaRPr lang="en-US" dirty="0"/>
          </a:p>
        </p:txBody>
      </p:sp>
      <p:sp>
        <p:nvSpPr>
          <p:cNvPr id="475139" name="Rectangle 3"/>
          <p:cNvSpPr>
            <a:spLocks noChangeArrowheads="1"/>
          </p:cNvSpPr>
          <p:nvPr/>
        </p:nvSpPr>
        <p:spPr bwMode="auto">
          <a:xfrm>
            <a:off x="674688" y="150813"/>
            <a:ext cx="7772400" cy="122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dirty="0">
                <a:solidFill>
                  <a:schemeClr val="tx2"/>
                </a:solidFill>
              </a:rPr>
              <a:t>Challenges and Obstacles – External Forces</a:t>
            </a:r>
            <a:br>
              <a:rPr lang="en-US" sz="2000" b="1" dirty="0">
                <a:solidFill>
                  <a:schemeClr val="tx2"/>
                </a:solidFill>
              </a:rPr>
            </a:br>
            <a:r>
              <a:rPr lang="en-US" i="1" dirty="0">
                <a:solidFill>
                  <a:schemeClr val="tx2"/>
                </a:solidFill>
              </a:rPr>
              <a:t>External forces that challenge our ability to successfully implement Roswell’s vision for the future:</a:t>
            </a:r>
            <a:br>
              <a:rPr lang="en-US" i="1" dirty="0">
                <a:solidFill>
                  <a:schemeClr val="tx2"/>
                </a:solidFill>
              </a:rPr>
            </a:br>
            <a:endParaRPr lang="en-US" i="1" dirty="0">
              <a:solidFill>
                <a:schemeClr val="tx2"/>
              </a:solidFill>
            </a:endParaRPr>
          </a:p>
        </p:txBody>
      </p:sp>
      <p:sp>
        <p:nvSpPr>
          <p:cNvPr id="475140" name="Rectangle 4"/>
          <p:cNvSpPr>
            <a:spLocks noChangeArrowheads="1"/>
          </p:cNvSpPr>
          <p:nvPr/>
        </p:nvSpPr>
        <p:spPr bwMode="auto">
          <a:xfrm>
            <a:off x="1041400" y="1219200"/>
            <a:ext cx="7112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35000"/>
              </a:spcBef>
              <a:buClr>
                <a:srgbClr val="008080"/>
              </a:buClr>
              <a:buFont typeface="Wingdings" pitchFamily="2" charset="2"/>
              <a:buChar char="Ø"/>
            </a:pPr>
            <a:r>
              <a:rPr lang="en-US" sz="1050" b="1" dirty="0" smtClean="0"/>
              <a:t>Current </a:t>
            </a:r>
            <a:r>
              <a:rPr lang="en-US" sz="1050" b="1" dirty="0"/>
              <a:t>Economic </a:t>
            </a:r>
            <a:r>
              <a:rPr lang="en-US" sz="1050" b="1" dirty="0" smtClean="0"/>
              <a:t>Climate</a:t>
            </a:r>
          </a:p>
          <a:p>
            <a:pPr marL="342900" indent="-342900">
              <a:lnSpc>
                <a:spcPct val="80000"/>
              </a:lnSpc>
              <a:spcBef>
                <a:spcPct val="35000"/>
              </a:spcBef>
              <a:buClr>
                <a:srgbClr val="008080"/>
              </a:buClr>
              <a:buFont typeface="Wingdings" pitchFamily="2" charset="2"/>
              <a:buChar char="Ø"/>
            </a:pPr>
            <a:endParaRPr lang="en-US" sz="1050" b="1" dirty="0"/>
          </a:p>
          <a:p>
            <a:pPr marL="342900" indent="-342900">
              <a:lnSpc>
                <a:spcPct val="80000"/>
              </a:lnSpc>
              <a:spcBef>
                <a:spcPct val="35000"/>
              </a:spcBef>
              <a:buClr>
                <a:srgbClr val="008080"/>
              </a:buClr>
              <a:buFont typeface="Wingdings" pitchFamily="2" charset="2"/>
              <a:buChar char="Ø"/>
            </a:pPr>
            <a:r>
              <a:rPr lang="en-US" sz="1050" b="1" dirty="0" smtClean="0"/>
              <a:t>Outcome of final 2015 NYS Budget</a:t>
            </a:r>
            <a:endParaRPr lang="en-US" sz="1050" b="1" dirty="0"/>
          </a:p>
          <a:p>
            <a:pPr marL="342900" indent="-342900">
              <a:lnSpc>
                <a:spcPct val="80000"/>
              </a:lnSpc>
              <a:spcBef>
                <a:spcPct val="35000"/>
              </a:spcBef>
              <a:buClr>
                <a:srgbClr val="008080"/>
              </a:buClr>
              <a:buFont typeface="Wingdings" pitchFamily="2" charset="2"/>
              <a:buNone/>
            </a:pPr>
            <a:endParaRPr lang="en-US" sz="1050" b="1" dirty="0"/>
          </a:p>
          <a:p>
            <a:pPr marL="342900" indent="-342900">
              <a:lnSpc>
                <a:spcPct val="80000"/>
              </a:lnSpc>
              <a:spcBef>
                <a:spcPct val="35000"/>
              </a:spcBef>
              <a:buClr>
                <a:srgbClr val="008080"/>
              </a:buClr>
              <a:buFont typeface="Wingdings" pitchFamily="2" charset="2"/>
              <a:buChar char="Ø"/>
            </a:pPr>
            <a:r>
              <a:rPr lang="en-US" sz="1050" b="1" dirty="0" smtClean="0"/>
              <a:t>NYS </a:t>
            </a:r>
            <a:r>
              <a:rPr lang="en-US" sz="1050" b="1" dirty="0"/>
              <a:t>support requested and timing of when funds are received </a:t>
            </a:r>
          </a:p>
          <a:p>
            <a:pPr marL="742950" lvl="1" indent="-285750">
              <a:lnSpc>
                <a:spcPct val="80000"/>
              </a:lnSpc>
              <a:spcBef>
                <a:spcPct val="35000"/>
              </a:spcBef>
              <a:buClr>
                <a:srgbClr val="008080"/>
              </a:buClr>
            </a:pPr>
            <a:endParaRPr lang="en-US" sz="1050" dirty="0"/>
          </a:p>
          <a:p>
            <a:pPr marL="342900" indent="-342900">
              <a:lnSpc>
                <a:spcPct val="80000"/>
              </a:lnSpc>
              <a:spcBef>
                <a:spcPct val="35000"/>
              </a:spcBef>
              <a:buClr>
                <a:srgbClr val="008080"/>
              </a:buClr>
              <a:buFont typeface="Wingdings" pitchFamily="2" charset="2"/>
              <a:buChar char="Ø"/>
            </a:pPr>
            <a:r>
              <a:rPr lang="en-US" sz="1050" b="1" dirty="0"/>
              <a:t>Recruitment - </a:t>
            </a:r>
            <a:r>
              <a:rPr lang="en-US" sz="1050" dirty="0"/>
              <a:t>Increasing costs and competition</a:t>
            </a:r>
            <a:endParaRPr lang="en-US" sz="1050" b="1" dirty="0"/>
          </a:p>
          <a:p>
            <a:pPr marL="342900" indent="-342900">
              <a:lnSpc>
                <a:spcPct val="80000"/>
              </a:lnSpc>
              <a:spcBef>
                <a:spcPct val="35000"/>
              </a:spcBef>
              <a:buClr>
                <a:srgbClr val="008080"/>
              </a:buClr>
              <a:buFont typeface="Wingdings" pitchFamily="2" charset="2"/>
              <a:buNone/>
            </a:pPr>
            <a:endParaRPr lang="en-US" sz="1050" b="1" dirty="0"/>
          </a:p>
          <a:p>
            <a:pPr marL="342900" indent="-342900">
              <a:lnSpc>
                <a:spcPct val="80000"/>
              </a:lnSpc>
              <a:spcBef>
                <a:spcPct val="35000"/>
              </a:spcBef>
              <a:buClr>
                <a:srgbClr val="008080"/>
              </a:buClr>
              <a:buFont typeface="Wingdings" pitchFamily="2" charset="2"/>
              <a:buChar char="Ø"/>
            </a:pPr>
            <a:r>
              <a:rPr lang="en-US" sz="1050" b="1" dirty="0"/>
              <a:t>NIH Funding</a:t>
            </a:r>
          </a:p>
          <a:p>
            <a:pPr marL="742950" lvl="1" indent="-285750">
              <a:lnSpc>
                <a:spcPct val="80000"/>
              </a:lnSpc>
              <a:spcBef>
                <a:spcPct val="35000"/>
              </a:spcBef>
              <a:buClr>
                <a:srgbClr val="008080"/>
              </a:buClr>
              <a:buFontTx/>
              <a:buChar char="•"/>
            </a:pPr>
            <a:r>
              <a:rPr lang="en-US" sz="1050" dirty="0"/>
              <a:t>Decreases in overall funding while competition for funds </a:t>
            </a:r>
            <a:r>
              <a:rPr lang="en-US" sz="1050" dirty="0" smtClean="0"/>
              <a:t>increases</a:t>
            </a:r>
          </a:p>
          <a:p>
            <a:pPr marL="742950" lvl="1" indent="-285750">
              <a:lnSpc>
                <a:spcPct val="80000"/>
              </a:lnSpc>
              <a:spcBef>
                <a:spcPct val="35000"/>
              </a:spcBef>
              <a:buClr>
                <a:srgbClr val="008080"/>
              </a:buClr>
              <a:buFontTx/>
              <a:buChar char="•"/>
            </a:pPr>
            <a:r>
              <a:rPr lang="en-US" sz="1050" dirty="0" smtClean="0"/>
              <a:t>Conclusion of American Recovery and Reinvestment Act (ARRA) funding</a:t>
            </a:r>
            <a:endParaRPr lang="en-US" sz="1050" dirty="0"/>
          </a:p>
          <a:p>
            <a:pPr marL="742950" lvl="1" indent="-285750">
              <a:lnSpc>
                <a:spcPct val="80000"/>
              </a:lnSpc>
              <a:spcBef>
                <a:spcPct val="35000"/>
              </a:spcBef>
              <a:buClr>
                <a:srgbClr val="008080"/>
              </a:buClr>
              <a:buFontTx/>
              <a:buChar char="•"/>
            </a:pPr>
            <a:r>
              <a:rPr lang="en-US" sz="1050" dirty="0" smtClean="0"/>
              <a:t>Ongoing Impact of Sequestration</a:t>
            </a:r>
            <a:endParaRPr lang="en-US" sz="1050" dirty="0"/>
          </a:p>
          <a:p>
            <a:pPr marL="800100" lvl="1" indent="-342900">
              <a:lnSpc>
                <a:spcPct val="80000"/>
              </a:lnSpc>
              <a:spcBef>
                <a:spcPct val="35000"/>
              </a:spcBef>
              <a:buClr>
                <a:srgbClr val="008080"/>
              </a:buClr>
              <a:buFont typeface="Wingdings" pitchFamily="2" charset="2"/>
              <a:buChar char="Ø"/>
            </a:pPr>
            <a:endParaRPr lang="en-US" sz="1050" b="1" dirty="0" smtClean="0"/>
          </a:p>
          <a:p>
            <a:pPr marL="342900" indent="-342900">
              <a:lnSpc>
                <a:spcPct val="80000"/>
              </a:lnSpc>
              <a:spcBef>
                <a:spcPct val="35000"/>
              </a:spcBef>
              <a:buClr>
                <a:srgbClr val="008080"/>
              </a:buClr>
              <a:buFont typeface="Wingdings" pitchFamily="2" charset="2"/>
              <a:buChar char="Ø"/>
            </a:pPr>
            <a:r>
              <a:rPr lang="en-US" sz="1050" b="1" dirty="0" smtClean="0"/>
              <a:t>Managed </a:t>
            </a:r>
            <a:r>
              <a:rPr lang="en-US" sz="1050" b="1" dirty="0"/>
              <a:t>Care</a:t>
            </a:r>
          </a:p>
          <a:p>
            <a:pPr marL="742950" lvl="1" indent="-285750">
              <a:lnSpc>
                <a:spcPct val="80000"/>
              </a:lnSpc>
              <a:spcBef>
                <a:spcPct val="35000"/>
              </a:spcBef>
              <a:buClr>
                <a:srgbClr val="008080"/>
              </a:buClr>
              <a:buFontTx/>
              <a:buChar char="•"/>
            </a:pPr>
            <a:r>
              <a:rPr lang="en-US" sz="1050" dirty="0"/>
              <a:t>Increasing role of National </a:t>
            </a:r>
            <a:r>
              <a:rPr lang="en-US" sz="1050" dirty="0" smtClean="0"/>
              <a:t>players for commercial and Medicare Advantage plans</a:t>
            </a:r>
            <a:endParaRPr lang="en-US" sz="1050" dirty="0"/>
          </a:p>
          <a:p>
            <a:pPr marL="742950" lvl="1" indent="-285750">
              <a:lnSpc>
                <a:spcPct val="80000"/>
              </a:lnSpc>
              <a:spcBef>
                <a:spcPct val="35000"/>
              </a:spcBef>
              <a:buClr>
                <a:srgbClr val="008080"/>
              </a:buClr>
              <a:buFontTx/>
              <a:buChar char="•"/>
            </a:pPr>
            <a:r>
              <a:rPr lang="en-US" sz="1050" dirty="0"/>
              <a:t>Increasing premium trends </a:t>
            </a:r>
            <a:r>
              <a:rPr lang="en-US" sz="1050" dirty="0" smtClean="0"/>
              <a:t>are moderating, causing </a:t>
            </a:r>
            <a:r>
              <a:rPr lang="en-US" sz="1050" dirty="0"/>
              <a:t>payors to negotiate more </a:t>
            </a:r>
            <a:r>
              <a:rPr lang="en-US" sz="1050" dirty="0" smtClean="0"/>
              <a:t>aggressively to                    keep medical expenses at current or moderately higher costs</a:t>
            </a:r>
          </a:p>
          <a:p>
            <a:pPr marL="742950" lvl="1" indent="-285750">
              <a:lnSpc>
                <a:spcPct val="80000"/>
              </a:lnSpc>
              <a:spcBef>
                <a:spcPct val="35000"/>
              </a:spcBef>
              <a:buClr>
                <a:srgbClr val="008080"/>
              </a:buClr>
              <a:buFontTx/>
              <a:buChar char="•"/>
            </a:pPr>
            <a:r>
              <a:rPr lang="en-US" sz="1050" dirty="0" smtClean="0"/>
              <a:t>Implementation of Insurance Exchanges are leading payors to seek minimal increases on small      group and Insurance Exchange product offerings</a:t>
            </a:r>
          </a:p>
          <a:p>
            <a:pPr marL="742950" lvl="1" indent="-285750">
              <a:lnSpc>
                <a:spcPct val="80000"/>
              </a:lnSpc>
              <a:spcBef>
                <a:spcPct val="35000"/>
              </a:spcBef>
              <a:buClr>
                <a:srgbClr val="008080"/>
              </a:buClr>
              <a:buFontTx/>
              <a:buChar char="•"/>
            </a:pPr>
            <a:endParaRPr lang="en-US" sz="1050" b="1" dirty="0"/>
          </a:p>
          <a:p>
            <a:pPr marL="342900" indent="-342900">
              <a:lnSpc>
                <a:spcPct val="80000"/>
              </a:lnSpc>
              <a:spcBef>
                <a:spcPct val="35000"/>
              </a:spcBef>
              <a:buClr>
                <a:srgbClr val="008080"/>
              </a:buClr>
              <a:buFont typeface="Wingdings" pitchFamily="2" charset="2"/>
              <a:buChar char="Ø"/>
            </a:pPr>
            <a:r>
              <a:rPr lang="en-US" sz="1050" b="1" dirty="0" smtClean="0"/>
              <a:t>Federal </a:t>
            </a:r>
            <a:r>
              <a:rPr lang="en-US" sz="1050" b="1" dirty="0"/>
              <a:t>Deficit impairs Medicare program </a:t>
            </a:r>
            <a:r>
              <a:rPr lang="en-US" sz="1050" b="1" dirty="0" smtClean="0"/>
              <a:t>spending</a:t>
            </a:r>
          </a:p>
          <a:p>
            <a:pPr marL="800100" lvl="1" indent="-342900">
              <a:lnSpc>
                <a:spcPct val="80000"/>
              </a:lnSpc>
              <a:spcBef>
                <a:spcPct val="35000"/>
              </a:spcBef>
              <a:buClr>
                <a:srgbClr val="008080"/>
              </a:buClr>
              <a:buFont typeface="Arial" pitchFamily="34" charset="0"/>
              <a:buChar char="•"/>
            </a:pPr>
            <a:r>
              <a:rPr lang="en-US" sz="1050" dirty="0" smtClean="0"/>
              <a:t>Ongoing Impact of Sequestration</a:t>
            </a:r>
            <a:endParaRPr lang="en-US" sz="1050" dirty="0"/>
          </a:p>
          <a:p>
            <a:pPr marL="742950" lvl="1" indent="-285750">
              <a:lnSpc>
                <a:spcPct val="80000"/>
              </a:lnSpc>
              <a:spcBef>
                <a:spcPct val="35000"/>
              </a:spcBef>
              <a:buClr>
                <a:srgbClr val="008080"/>
              </a:buClr>
            </a:pPr>
            <a:endParaRPr lang="en-US" sz="1050" b="1" dirty="0"/>
          </a:p>
          <a:p>
            <a:pPr marL="342900" indent="-342900">
              <a:lnSpc>
                <a:spcPct val="80000"/>
              </a:lnSpc>
              <a:spcBef>
                <a:spcPct val="35000"/>
              </a:spcBef>
              <a:buClr>
                <a:srgbClr val="008080"/>
              </a:buClr>
              <a:buFont typeface="Wingdings" pitchFamily="2" charset="2"/>
              <a:buChar char="Ø"/>
            </a:pPr>
            <a:r>
              <a:rPr lang="en-US" sz="1050" b="1" dirty="0"/>
              <a:t>Physical capacity </a:t>
            </a:r>
            <a:r>
              <a:rPr lang="en-US" sz="1050" b="1" dirty="0" smtClean="0"/>
              <a:t>to meet demand for clinical services</a:t>
            </a:r>
            <a:endParaRPr lang="en-US" sz="1050" b="1" dirty="0"/>
          </a:p>
          <a:p>
            <a:pPr marL="342900" indent="-342900">
              <a:lnSpc>
                <a:spcPct val="80000"/>
              </a:lnSpc>
              <a:spcBef>
                <a:spcPct val="35000"/>
              </a:spcBef>
              <a:buClr>
                <a:srgbClr val="008080"/>
              </a:buClr>
              <a:buFont typeface="Wingdings" pitchFamily="2" charset="2"/>
              <a:buNone/>
            </a:pPr>
            <a:endParaRPr lang="en-US" sz="1050" b="1" dirty="0"/>
          </a:p>
          <a:p>
            <a:pPr marL="342900" indent="-342900">
              <a:lnSpc>
                <a:spcPct val="80000"/>
              </a:lnSpc>
              <a:spcBef>
                <a:spcPct val="35000"/>
              </a:spcBef>
              <a:buClr>
                <a:srgbClr val="008080"/>
              </a:buClr>
              <a:buFont typeface="Wingdings" pitchFamily="2" charset="2"/>
              <a:buChar char="Ø"/>
            </a:pPr>
            <a:r>
              <a:rPr lang="en-US" sz="1050" b="1" dirty="0"/>
              <a:t>Ability to invest in accordance with RPCI Strategic </a:t>
            </a:r>
            <a:r>
              <a:rPr lang="en-US" sz="1050" b="1" dirty="0" smtClean="0"/>
              <a:t>Plan</a:t>
            </a:r>
          </a:p>
          <a:p>
            <a:pPr marL="342900" indent="-342900">
              <a:lnSpc>
                <a:spcPct val="80000"/>
              </a:lnSpc>
              <a:spcBef>
                <a:spcPct val="35000"/>
              </a:spcBef>
              <a:buClr>
                <a:srgbClr val="008080"/>
              </a:buClr>
              <a:buFont typeface="Wingdings" pitchFamily="2" charset="2"/>
              <a:buChar char="Ø"/>
            </a:pPr>
            <a:endParaRPr lang="en-US" sz="1050" b="1" dirty="0"/>
          </a:p>
          <a:p>
            <a:pPr marL="342900" indent="-342900">
              <a:lnSpc>
                <a:spcPct val="80000"/>
              </a:lnSpc>
              <a:spcBef>
                <a:spcPct val="35000"/>
              </a:spcBef>
              <a:buClr>
                <a:srgbClr val="008080"/>
              </a:buClr>
              <a:buFont typeface="Wingdings" pitchFamily="2" charset="2"/>
              <a:buChar char="Ø"/>
            </a:pPr>
            <a:r>
              <a:rPr lang="en-US" sz="1050" b="1" dirty="0" smtClean="0"/>
              <a:t>Unknown Impacts of Healthcare Reform</a:t>
            </a:r>
            <a:endParaRPr lang="en-US" sz="1050" b="1" dirty="0"/>
          </a:p>
          <a:p>
            <a:pPr marL="742950" lvl="1" indent="-285750">
              <a:lnSpc>
                <a:spcPct val="80000"/>
              </a:lnSpc>
              <a:spcBef>
                <a:spcPct val="35000"/>
              </a:spcBef>
              <a:buClr>
                <a:srgbClr val="008080"/>
              </a:buClr>
              <a:buFont typeface="Wingdings" pitchFamily="2" charset="2"/>
              <a:buNone/>
            </a:pPr>
            <a:endParaRPr lang="en-US" sz="1200" dirty="0"/>
          </a:p>
          <a:p>
            <a:pPr marL="742950" lvl="1" indent="-285750">
              <a:lnSpc>
                <a:spcPct val="80000"/>
              </a:lnSpc>
              <a:spcBef>
                <a:spcPct val="35000"/>
              </a:spcBef>
              <a:buClr>
                <a:srgbClr val="008080"/>
              </a:buClr>
              <a:buFont typeface="Wingdings" pitchFamily="2" charset="2"/>
              <a:buNone/>
            </a:pPr>
            <a:endParaRPr lang="en-US" sz="1200" dirty="0"/>
          </a:p>
        </p:txBody>
      </p:sp>
      <p:sp>
        <p:nvSpPr>
          <p:cNvPr id="475141" name="Rectangle 5"/>
          <p:cNvSpPr>
            <a:spLocks noChangeArrowheads="1"/>
          </p:cNvSpPr>
          <p:nvPr/>
        </p:nvSpPr>
        <p:spPr bwMode="auto">
          <a:xfrm>
            <a:off x="766763" y="1536700"/>
            <a:ext cx="7643812"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35000"/>
              </a:spcBef>
              <a:buClr>
                <a:srgbClr val="008080"/>
              </a:buClr>
              <a:buFont typeface="Wingdings" pitchFamily="2" charset="2"/>
              <a:buNone/>
            </a:pPr>
            <a:endParaRPr lang="en-US" dirty="0"/>
          </a:p>
        </p:txBody>
      </p:sp>
      <p:sp>
        <p:nvSpPr>
          <p:cNvPr id="475142" name="Text Box 6"/>
          <p:cNvSpPr txBox="1">
            <a:spLocks noChangeArrowheads="1"/>
          </p:cNvSpPr>
          <p:nvPr/>
        </p:nvSpPr>
        <p:spPr bwMode="auto">
          <a:xfrm>
            <a:off x="7848600" y="90488"/>
            <a:ext cx="1143000" cy="366712"/>
          </a:xfrm>
          <a:prstGeom prst="rect">
            <a:avLst/>
          </a:prstGeom>
          <a:noFill/>
          <a:ln>
            <a:noFill/>
          </a:ln>
          <a:effectLst/>
          <a:extLst>
            <a:ext uri="{909E8E84-426E-40DD-AFC4-6F175D3DCCD1}">
              <a14:hiddenFill xmlns:a14="http://schemas.microsoft.com/office/drawing/2010/main">
                <a:solidFill>
                  <a:srgbClr val="1EA62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203.6 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A3712DDD-AE01-4508-BBF8-3DE55400A9F1}" type="slidenum">
              <a:rPr lang="en-US"/>
              <a:pPr/>
              <a:t>7</a:t>
            </a:fld>
            <a:endParaRPr lang="en-US" dirty="0"/>
          </a:p>
        </p:txBody>
      </p:sp>
      <p:sp>
        <p:nvSpPr>
          <p:cNvPr id="5" name="Text Box 5"/>
          <p:cNvSpPr txBox="1">
            <a:spLocks noChangeArrowheads="1"/>
          </p:cNvSpPr>
          <p:nvPr/>
        </p:nvSpPr>
        <p:spPr bwMode="auto">
          <a:xfrm>
            <a:off x="8077200" y="152400"/>
            <a:ext cx="838200" cy="63094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400" dirty="0"/>
              <a:t>203.6 e</a:t>
            </a:r>
          </a:p>
          <a:p>
            <a:pPr>
              <a:spcBef>
                <a:spcPct val="50000"/>
              </a:spcBef>
            </a:pPr>
            <a:r>
              <a:rPr lang="en-US" sz="1400" dirty="0"/>
              <a:t>203.6 g</a:t>
            </a:r>
          </a:p>
        </p:txBody>
      </p:sp>
      <p:graphicFrame>
        <p:nvGraphicFramePr>
          <p:cNvPr id="2" name="Object 1"/>
          <p:cNvGraphicFramePr>
            <a:graphicFrameLocks noChangeAspect="1"/>
          </p:cNvGraphicFramePr>
          <p:nvPr>
            <p:extLst>
              <p:ext uri="{D42A27DB-BD31-4B8C-83A1-F6EECF244321}">
                <p14:modId xmlns:p14="http://schemas.microsoft.com/office/powerpoint/2010/main" val="1557750543"/>
              </p:ext>
            </p:extLst>
          </p:nvPr>
        </p:nvGraphicFramePr>
        <p:xfrm>
          <a:off x="595550" y="467871"/>
          <a:ext cx="7481650" cy="5486400"/>
        </p:xfrm>
        <a:graphic>
          <a:graphicData uri="http://schemas.openxmlformats.org/presentationml/2006/ole">
            <mc:AlternateContent xmlns:mc="http://schemas.openxmlformats.org/markup-compatibility/2006">
              <mc:Choice xmlns:v="urn:schemas-microsoft-com:vml" Requires="v">
                <p:oleObj spid="_x0000_s526410" name="Macro-Enabled Worksheet" r:id="rId3" imgW="10182225" imgH="7467600" progId="Excel.SheetMacroEnabled.12">
                  <p:embed/>
                </p:oleObj>
              </mc:Choice>
              <mc:Fallback>
                <p:oleObj name="Macro-Enabled Worksheet" r:id="rId3" imgW="10182225" imgH="7467600" progId="Excel.SheetMacroEnabled.12">
                  <p:embed/>
                  <p:pic>
                    <p:nvPicPr>
                      <p:cNvPr id="0" name=""/>
                      <p:cNvPicPr/>
                      <p:nvPr/>
                    </p:nvPicPr>
                    <p:blipFill>
                      <a:blip r:embed="rId4"/>
                      <a:stretch>
                        <a:fillRect/>
                      </a:stretch>
                    </p:blipFill>
                    <p:spPr>
                      <a:xfrm>
                        <a:off x="595550" y="467871"/>
                        <a:ext cx="7481650" cy="54864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948D951D-9B4E-4078-84A4-BAA5302A7AAA}" type="slidenum">
              <a:rPr lang="en-US"/>
              <a:pPr/>
              <a:t>8</a:t>
            </a:fld>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83915077"/>
              </p:ext>
            </p:extLst>
          </p:nvPr>
        </p:nvGraphicFramePr>
        <p:xfrm>
          <a:off x="533400" y="838200"/>
          <a:ext cx="8001000" cy="2754511"/>
        </p:xfrm>
        <a:graphic>
          <a:graphicData uri="http://schemas.openxmlformats.org/presentationml/2006/ole">
            <mc:AlternateContent xmlns:mc="http://schemas.openxmlformats.org/markup-compatibility/2006">
              <mc:Choice xmlns:v="urn:schemas-microsoft-com:vml" Requires="v">
                <p:oleObj spid="_x0000_s525385" name="Macro-Enabled Worksheet" r:id="rId3" imgW="10067925" imgH="3467100" progId="Excel.SheetMacroEnabled.12">
                  <p:embed/>
                </p:oleObj>
              </mc:Choice>
              <mc:Fallback>
                <p:oleObj name="Macro-Enabled Worksheet" r:id="rId3" imgW="10067925" imgH="3467100" progId="Excel.SheetMacroEnabled.12">
                  <p:embed/>
                  <p:pic>
                    <p:nvPicPr>
                      <p:cNvPr id="0" name=""/>
                      <p:cNvPicPr/>
                      <p:nvPr/>
                    </p:nvPicPr>
                    <p:blipFill>
                      <a:blip r:embed="rId4"/>
                      <a:stretch>
                        <a:fillRect/>
                      </a:stretch>
                    </p:blipFill>
                    <p:spPr>
                      <a:xfrm>
                        <a:off x="533400" y="838200"/>
                        <a:ext cx="8001000" cy="2754511"/>
                      </a:xfrm>
                      <a:prstGeom prst="rect">
                        <a:avLst/>
                      </a:prstGeom>
                    </p:spPr>
                  </p:pic>
                </p:oleObj>
              </mc:Fallback>
            </mc:AlternateContent>
          </a:graphicData>
        </a:graphic>
      </p:graphicFrame>
    </p:spTree>
    <p:extLst>
      <p:ext uri="{BB962C8B-B14F-4D97-AF65-F5344CB8AC3E}">
        <p14:creationId xmlns:p14="http://schemas.microsoft.com/office/powerpoint/2010/main" val="3940801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C79B3F-8DD1-4191-8B3B-F552B3B11694}" type="slidenum">
              <a:rPr lang="en-US"/>
              <a:pPr/>
              <a:t>9</a:t>
            </a:fld>
            <a:endParaRPr lang="en-US" dirty="0"/>
          </a:p>
        </p:txBody>
      </p:sp>
      <p:sp>
        <p:nvSpPr>
          <p:cNvPr id="481285" name="Text Box 5"/>
          <p:cNvSpPr txBox="1">
            <a:spLocks noChangeArrowheads="1"/>
          </p:cNvSpPr>
          <p:nvPr/>
        </p:nvSpPr>
        <p:spPr bwMode="auto">
          <a:xfrm>
            <a:off x="7924800" y="90488"/>
            <a:ext cx="1219200" cy="78483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dirty="0"/>
          </a:p>
          <a:p>
            <a:pPr>
              <a:spcBef>
                <a:spcPct val="50000"/>
              </a:spcBef>
            </a:pPr>
            <a:r>
              <a:rPr lang="en-US" dirty="0" smtClean="0"/>
              <a:t>203.5 d</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979817391"/>
              </p:ext>
            </p:extLst>
          </p:nvPr>
        </p:nvGraphicFramePr>
        <p:xfrm>
          <a:off x="1219200" y="304800"/>
          <a:ext cx="6324600" cy="6165642"/>
        </p:xfrm>
        <a:graphic>
          <a:graphicData uri="http://schemas.openxmlformats.org/presentationml/2006/ole">
            <mc:AlternateContent xmlns:mc="http://schemas.openxmlformats.org/markup-compatibility/2006">
              <mc:Choice xmlns:v="urn:schemas-microsoft-com:vml" Requires="v">
                <p:oleObj spid="_x0000_s514331" name="Worksheet" r:id="rId3" imgW="7629525" imgH="7439025" progId="Excel.Sheet.12">
                  <p:embed/>
                </p:oleObj>
              </mc:Choice>
              <mc:Fallback>
                <p:oleObj name="Worksheet" r:id="rId3" imgW="7629525" imgH="7439025" progId="Excel.Sheet.12">
                  <p:embed/>
                  <p:pic>
                    <p:nvPicPr>
                      <p:cNvPr id="0" name=""/>
                      <p:cNvPicPr/>
                      <p:nvPr/>
                    </p:nvPicPr>
                    <p:blipFill>
                      <a:blip r:embed="rId4"/>
                      <a:stretch>
                        <a:fillRect/>
                      </a:stretch>
                    </p:blipFill>
                    <p:spPr>
                      <a:xfrm>
                        <a:off x="1219200" y="304800"/>
                        <a:ext cx="6324600" cy="6165642"/>
                      </a:xfrm>
                      <a:prstGeom prst="rect">
                        <a:avLst/>
                      </a:prstGeom>
                    </p:spPr>
                  </p:pic>
                </p:oleObj>
              </mc:Fallback>
            </mc:AlternateContent>
          </a:graphicData>
        </a:graphic>
      </p:graphicFrame>
    </p:spTree>
    <p:extLst>
      <p:ext uri="{BB962C8B-B14F-4D97-AF65-F5344CB8AC3E}">
        <p14:creationId xmlns:p14="http://schemas.microsoft.com/office/powerpoint/2010/main" val="93522352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17773</TotalTime>
  <Words>1369</Words>
  <Application>Microsoft Office PowerPoint</Application>
  <PresentationFormat>On-screen Show (4:3)</PresentationFormat>
  <Paragraphs>175</Paragraphs>
  <Slides>21</Slides>
  <Notes>5</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21</vt:i4>
      </vt:variant>
    </vt:vector>
  </HeadingPairs>
  <TitlesOfParts>
    <vt:vector size="25" baseType="lpstr">
      <vt:lpstr>Default Design</vt:lpstr>
      <vt:lpstr>Worksheet</vt:lpstr>
      <vt:lpstr>Macro-Enabled Worksheet</vt:lpstr>
      <vt:lpstr>Microsoft Excel Worksheet</vt:lpstr>
      <vt:lpstr>PowerPoint Presentation</vt:lpstr>
      <vt:lpstr>PowerPoint Presentation</vt:lpstr>
      <vt:lpstr>The RPCIC Budget Process Timeline</vt:lpstr>
      <vt:lpstr>Capital Allocations will be completed using the Following Team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Roswell Park Cancer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RPCIC</dc:title>
  <dc:creator>mcdonald</dc:creator>
  <cp:lastModifiedBy>Grace, John</cp:lastModifiedBy>
  <cp:revision>519</cp:revision>
  <cp:lastPrinted>2014-01-21T18:24:36Z</cp:lastPrinted>
  <dcterms:created xsi:type="dcterms:W3CDTF">2006-04-13T17:27:29Z</dcterms:created>
  <dcterms:modified xsi:type="dcterms:W3CDTF">2014-01-24T19:22:43Z</dcterms:modified>
</cp:coreProperties>
</file>